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73" r:id="rId5"/>
    <p:sldId id="272" r:id="rId6"/>
    <p:sldId id="275" r:id="rId7"/>
    <p:sldId id="262" r:id="rId8"/>
    <p:sldId id="264" r:id="rId9"/>
    <p:sldId id="265" r:id="rId10"/>
    <p:sldId id="258" r:id="rId11"/>
    <p:sldId id="266" r:id="rId12"/>
    <p:sldId id="269" r:id="rId13"/>
    <p:sldId id="268" r:id="rId14"/>
    <p:sldId id="274" r:id="rId15"/>
    <p:sldId id="267" r:id="rId16"/>
    <p:sldId id="260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4800"/>
    <a:srgbClr val="F88302"/>
    <a:srgbClr val="D8970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5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A43D-DAED-4C66-BD04-DEDE1419C00F}" type="datetimeFigureOut">
              <a:rPr kumimoji="1" lang="ja-JP" altLang="en-US" smtClean="0"/>
              <a:t>2017/5/20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9639-A72B-4217-8F8D-DABE08829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A43D-DAED-4C66-BD04-DEDE1419C00F}" type="datetimeFigureOut">
              <a:rPr kumimoji="1" lang="ja-JP" altLang="en-US" smtClean="0"/>
              <a:t>2017/5/20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9639-A72B-4217-8F8D-DABE08829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A43D-DAED-4C66-BD04-DEDE1419C00F}" type="datetimeFigureOut">
              <a:rPr kumimoji="1" lang="ja-JP" altLang="en-US" smtClean="0"/>
              <a:t>2017/5/20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9639-A72B-4217-8F8D-DABE08829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A43D-DAED-4C66-BD04-DEDE1419C00F}" type="datetimeFigureOut">
              <a:rPr kumimoji="1" lang="ja-JP" altLang="en-US" smtClean="0"/>
              <a:t>2017/5/20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9639-A72B-4217-8F8D-DABE08829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A43D-DAED-4C66-BD04-DEDE1419C00F}" type="datetimeFigureOut">
              <a:rPr kumimoji="1" lang="ja-JP" altLang="en-US" smtClean="0"/>
              <a:t>2017/5/20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9639-A72B-4217-8F8D-DABE08829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A43D-DAED-4C66-BD04-DEDE1419C00F}" type="datetimeFigureOut">
              <a:rPr kumimoji="1" lang="ja-JP" altLang="en-US" smtClean="0"/>
              <a:t>2017/5/20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9639-A72B-4217-8F8D-DABE08829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A43D-DAED-4C66-BD04-DEDE1419C00F}" type="datetimeFigureOut">
              <a:rPr kumimoji="1" lang="ja-JP" altLang="en-US" smtClean="0"/>
              <a:t>2017/5/20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9639-A72B-4217-8F8D-DABE08829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A43D-DAED-4C66-BD04-DEDE1419C00F}" type="datetimeFigureOut">
              <a:rPr kumimoji="1" lang="ja-JP" altLang="en-US" smtClean="0"/>
              <a:t>2017/5/20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9639-A72B-4217-8F8D-DABE08829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A43D-DAED-4C66-BD04-DEDE1419C00F}" type="datetimeFigureOut">
              <a:rPr kumimoji="1" lang="ja-JP" altLang="en-US" smtClean="0"/>
              <a:t>2017/5/20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9639-A72B-4217-8F8D-DABE08829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A43D-DAED-4C66-BD04-DEDE1419C00F}" type="datetimeFigureOut">
              <a:rPr kumimoji="1" lang="ja-JP" altLang="en-US" smtClean="0"/>
              <a:t>2017/5/20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9639-A72B-4217-8F8D-DABE08829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A43D-DAED-4C66-BD04-DEDE1419C00F}" type="datetimeFigureOut">
              <a:rPr kumimoji="1" lang="ja-JP" altLang="en-US" smtClean="0"/>
              <a:t>2017/5/20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9639-A72B-4217-8F8D-DABE08829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B8A43D-DAED-4C66-BD04-DEDE1419C00F}" type="datetimeFigureOut">
              <a:rPr kumimoji="1" lang="ja-JP" altLang="en-US" smtClean="0"/>
              <a:t>2017/5/20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759639-A72B-4217-8F8D-DABE08829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1.gatag.net/201506/20boapd/gatag-000078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ja-JP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札野　</a:t>
            </a:r>
            <a:r>
              <a:rPr lang="ja-JP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寛子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ja-JP" sz="1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金沢工業大学）</a:t>
            </a:r>
            <a:endParaRPr kumimoji="1"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2348880"/>
            <a:ext cx="8820472" cy="1793167"/>
          </a:xfrm>
        </p:spPr>
        <p:txBody>
          <a:bodyPr/>
          <a:lstStyle/>
          <a:p>
            <a:pPr marL="0" indent="0">
              <a:buNone/>
            </a:pPr>
            <a:r>
              <a:rPr lang="ja-JP" altLang="ja-JP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88302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「日本語</a:t>
            </a:r>
            <a:r>
              <a:rPr lang="ja-JP" altLang="ja-JP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88302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教育</a:t>
            </a:r>
            <a:r>
              <a:rPr lang="en-US" altLang="ja-JP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88302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88302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88302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88302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88302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プログラム論</a:t>
            </a:r>
            <a:r>
              <a:rPr lang="ja-JP" altLang="ja-JP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88302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lang="ja-JP" altLang="ja-JP">
                <a:ln>
                  <a:solidFill>
                    <a:srgbClr val="3366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の提案</a:t>
            </a:r>
            <a:r>
              <a:rPr lang="ja-JP" altLang="ja-JP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ja-JP" altLang="ja-JP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kumimoji="1" lang="ja-JP" altLang="en-US" sz="3600"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57835"/>
            <a:ext cx="77768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smtClean="0"/>
              <a:t>2017</a:t>
            </a:r>
            <a:r>
              <a:rPr lang="ja-JP" altLang="en-US" sz="1100"/>
              <a:t>年度日本語教育学会春季大会パネルセッション６（早稲田</a:t>
            </a:r>
            <a:r>
              <a:rPr lang="ja-JP" altLang="en-US" sz="1100" smtClean="0"/>
              <a:t>大学）</a:t>
            </a:r>
            <a:endParaRPr lang="en-US" altLang="ja-JP" sz="1100" smtClean="0"/>
          </a:p>
          <a:p>
            <a:r>
              <a:rPr lang="ja-JP" altLang="ja-JP" sz="1050" smtClean="0"/>
              <a:t>「</a:t>
            </a:r>
            <a:r>
              <a:rPr lang="en-US" altLang="ja-JP" sz="1050" smtClean="0"/>
              <a:t>『</a:t>
            </a:r>
            <a:r>
              <a:rPr lang="ja-JP" altLang="ja-JP" sz="1050" smtClean="0"/>
              <a:t>日本語</a:t>
            </a:r>
            <a:r>
              <a:rPr lang="ja-JP" altLang="ja-JP" sz="1050"/>
              <a:t>教育</a:t>
            </a:r>
            <a:r>
              <a:rPr lang="ja-JP" altLang="ja-JP" sz="1050" smtClean="0"/>
              <a:t>プログラム論</a:t>
            </a:r>
            <a:r>
              <a:rPr lang="en-US" altLang="ja-JP" sz="1050" smtClean="0"/>
              <a:t>』</a:t>
            </a:r>
            <a:r>
              <a:rPr lang="ja-JP" altLang="ja-JP" sz="1050" smtClean="0"/>
              <a:t>構築</a:t>
            </a:r>
            <a:r>
              <a:rPr lang="ja-JP" altLang="ja-JP" sz="1050"/>
              <a:t>に向けての</a:t>
            </a:r>
            <a:r>
              <a:rPr lang="ja-JP" altLang="ja-JP" sz="1050" smtClean="0"/>
              <a:t>提案</a:t>
            </a:r>
            <a:r>
              <a:rPr lang="ja-JP" altLang="en-US" sz="1050" smtClean="0"/>
              <a:t>」</a:t>
            </a:r>
            <a:endParaRPr lang="ja-JP" altLang="ja-JP" sz="1050"/>
          </a:p>
          <a:p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7583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8352928" cy="4104456"/>
          </a:xfrm>
        </p:spPr>
        <p:txBody>
          <a:bodyPr/>
          <a:lstStyle/>
          <a:p>
            <a:pPr marL="45720" indent="0">
              <a:buNone/>
            </a:pPr>
            <a:r>
              <a:rPr lang="en-US" altLang="ja-JP" sz="32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z="3200" b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</a:t>
            </a:r>
            <a:r>
              <a:rPr lang="ja-JP" altLang="en-US" sz="3200" b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教育・研修</a:t>
            </a:r>
            <a:endParaRPr lang="en-US" altLang="ja-JP" sz="3200" b="1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buNone/>
              <a:tabLst>
                <a:tab pos="627063" algn="l"/>
              </a:tabLs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教師</a:t>
            </a:r>
            <a:r>
              <a:rPr lang="ja-JP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養成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課程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での学習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buNone/>
              <a:tabLst>
                <a:tab pos="627063" algn="l"/>
              </a:tabLs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現職者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/FD</a:t>
            </a:r>
            <a:r>
              <a:rPr lang="ja-JP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（ファカルティー・デベロップメント）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研修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buNone/>
              <a:tabLst>
                <a:tab pos="627063" algn="l"/>
              </a:tabLs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地域</a:t>
            </a:r>
            <a:r>
              <a:rPr lang="ja-JP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日本語教育コーディネータ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研修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36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B:</a:t>
            </a:r>
            <a:r>
              <a:rPr lang="ja-JP" altLang="en-US" sz="36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プログラムの企画・運営・評価・改善などの</a:t>
            </a:r>
            <a:endParaRPr lang="en-US" altLang="ja-JP" sz="2800" b="1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事例研究</a:t>
            </a:r>
            <a:endParaRPr lang="en-US" altLang="ja-JP" sz="2800" b="1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627063" algn="l"/>
              </a:tabLs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プログラム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主任</a:t>
            </a:r>
            <a:r>
              <a:rPr lang="ja-JP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，コーディネータ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627063" algn="l"/>
              </a:tabLst>
            </a:pP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プログラム</a:t>
            </a:r>
            <a:r>
              <a:rPr lang="ja-JP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の現場で運営に携わる人々を主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51520" y="620688"/>
            <a:ext cx="8784976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ja-JP" altLang="en-US" sz="360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日本語教育プログラム論の用途</a:t>
            </a:r>
            <a:r>
              <a:rPr lang="en-US" altLang="ja-JP" sz="360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360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利用目的</a:t>
            </a:r>
            <a:endParaRPr lang="ja-JP" altLang="en-US" sz="360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1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503548" y="1335336"/>
            <a:ext cx="8532948" cy="5328592"/>
          </a:xfrm>
        </p:spPr>
        <p:txBody>
          <a:bodyPr/>
          <a:lstStyle/>
          <a:p>
            <a:pPr marL="45720" indent="0">
              <a:buNone/>
            </a:pPr>
            <a:r>
              <a:rPr lang="en-US" altLang="ja-JP" sz="32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z="3200" b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</a:t>
            </a:r>
            <a:r>
              <a:rPr lang="ja-JP" altLang="en-US" sz="3200" b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教育・研修</a:t>
            </a:r>
            <a:endParaRPr lang="en-US" altLang="ja-JP" sz="3200" b="1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メイリオ" panose="020B0604030504040204" pitchFamily="50" charset="-128"/>
              <a:buChar char="*"/>
              <a:tabLst>
                <a:tab pos="804863" algn="l"/>
              </a:tabLst>
            </a:pPr>
            <a:r>
              <a:rPr lang="ja-JP" altLang="en-US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カリキュラムの全体構成の理解促進</a:t>
            </a:r>
            <a:endParaRPr lang="en-US" altLang="ja-JP" sz="32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＝教師たちが自分の担当する授業の位置づけを俯瞰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達成すべき授業目標の再認識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ja-JP" altLang="en-US"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0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lvl="1" indent="-342900">
              <a:buFont typeface="メイリオ" panose="020B0604030504040204" pitchFamily="50" charset="-128"/>
              <a:buChar char="*"/>
              <a:tabLst>
                <a:tab pos="541338" algn="l"/>
              </a:tabLst>
            </a:pPr>
            <a:r>
              <a:rPr lang="ja-JP" altLang="ja-JP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プログラムマネージメント基礎</a:t>
            </a:r>
            <a:r>
              <a:rPr lang="ja-JP" altLang="ja-JP" sz="3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知識の</a:t>
            </a:r>
            <a:r>
              <a:rPr lang="ja-JP" altLang="ja-JP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修得</a:t>
            </a:r>
            <a:endParaRPr lang="en-US" altLang="ja-JP" sz="32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=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マネージメント業務（例：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新規立上げ作業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学生</a:t>
            </a:r>
            <a:r>
              <a:rPr lang="ja-JP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募集や予算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管理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運営業務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評価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改善など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）の概観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＋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</a:t>
            </a:r>
            <a:r>
              <a:rPr lang="ja-JP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できる情報源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理解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ja-JP" altLang="en-US"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ja-JP" altLang="ja-JP" sz="10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lvl="1" indent="-342900">
              <a:buFont typeface="メイリオ" panose="020B0604030504040204" pitchFamily="50" charset="-128"/>
              <a:buChar char="*"/>
              <a:tabLst>
                <a:tab pos="627063" algn="l"/>
              </a:tabLst>
            </a:pPr>
            <a:r>
              <a:rPr lang="ja-JP" altLang="en-US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キャリアプラン学習</a:t>
            </a:r>
            <a:endParaRPr lang="en-US" altLang="ja-JP" sz="3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＝</a:t>
            </a:r>
            <a:r>
              <a:rPr lang="ja-JP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日本語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地域</a:t>
            </a:r>
            <a:r>
              <a:rPr lang="ja-JP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日本語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教育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海外</a:t>
            </a:r>
            <a:r>
              <a:rPr lang="ja-JP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の種々の教育機関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異なるタイプの組織が担う役割や業務の相違点を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理解</a:t>
            </a:r>
            <a:r>
              <a:rPr lang="en-US" altLang="ja-JP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endParaRPr kumimoji="1" lang="ja-JP" altLang="en-US" sz="320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51520" y="620688"/>
            <a:ext cx="8784976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ja-JP" altLang="en-US" sz="320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具体的な</a:t>
            </a:r>
            <a:r>
              <a:rPr lang="ja-JP" altLang="en-US" sz="320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利用目的の例として</a:t>
            </a:r>
            <a:r>
              <a:rPr lang="en-US" altLang="ja-JP" sz="320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endParaRPr lang="ja-JP" altLang="en-US" sz="320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91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809783" y="1268760"/>
            <a:ext cx="4218601" cy="5495557"/>
            <a:chOff x="3563888" y="332655"/>
            <a:chExt cx="4680520" cy="601275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332655"/>
              <a:ext cx="4680520" cy="6012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516" y="450949"/>
              <a:ext cx="3695700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" y="332656"/>
            <a:ext cx="3096344" cy="390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347864" y="188640"/>
            <a:ext cx="52565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/>
              <a:t>White, R. et.al.</a:t>
            </a:r>
          </a:p>
          <a:p>
            <a:r>
              <a:rPr lang="en-US" altLang="ja-JP" sz="2000" b="1" smtClean="0"/>
              <a:t>From Teacher to Manager: Managing Language Teaching Organizations, </a:t>
            </a:r>
            <a:r>
              <a:rPr lang="en-US" altLang="ja-JP" smtClean="0"/>
              <a:t>Cambridge, UK. Cambridge UP, 2008</a:t>
            </a:r>
          </a:p>
        </p:txBody>
      </p:sp>
    </p:spTree>
    <p:extLst>
      <p:ext uri="{BB962C8B-B14F-4D97-AF65-F5344CB8AC3E}">
        <p14:creationId xmlns:p14="http://schemas.microsoft.com/office/powerpoint/2010/main" val="21868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640" y="1916832"/>
            <a:ext cx="6588224" cy="472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Hiroko Fudano\Pictures\iCloud Photos\Downloads\IMG_0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11495" y="844149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082610" y="620688"/>
            <a:ext cx="6075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Christison, M.A. &amp; Stoller, F.L.(eds.)</a:t>
            </a:r>
          </a:p>
          <a:p>
            <a:r>
              <a:rPr lang="en-US" altLang="ja-JP" sz="2000" b="1" smtClean="0"/>
              <a:t>A Handbook for Language Program Administrators, </a:t>
            </a:r>
            <a:r>
              <a:rPr lang="en-US" altLang="ja-JP" sz="1600" smtClean="0"/>
              <a:t>2</a:t>
            </a:r>
            <a:r>
              <a:rPr lang="en-US" altLang="ja-JP" sz="1600" baseline="30000" smtClean="0"/>
              <a:t>nd</a:t>
            </a:r>
            <a:r>
              <a:rPr lang="en-US" altLang="ja-JP" sz="1600" smtClean="0"/>
              <a:t> ed. Burlingame, CA: Alta Book Center, 2012</a:t>
            </a:r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6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503548" y="1335336"/>
            <a:ext cx="8532948" cy="5328592"/>
          </a:xfrm>
        </p:spPr>
        <p:txBody>
          <a:bodyPr/>
          <a:lstStyle/>
          <a:p>
            <a:pPr marL="45720" indent="0">
              <a:buNone/>
            </a:pPr>
            <a:r>
              <a:rPr lang="en-US" altLang="ja-JP" sz="32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z="3200" b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</a:t>
            </a:r>
            <a:r>
              <a:rPr lang="ja-JP" altLang="en-US" sz="3200" b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教育・研修</a:t>
            </a:r>
            <a:endParaRPr lang="en-US" altLang="ja-JP" sz="3200" b="1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メイリオ" panose="020B0604030504040204" pitchFamily="50" charset="-128"/>
              <a:buChar char="*"/>
              <a:tabLst>
                <a:tab pos="804863" algn="l"/>
              </a:tabLst>
            </a:pPr>
            <a:r>
              <a:rPr lang="ja-JP" altLang="en-US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カリキュラムの全体構成の理解促進</a:t>
            </a:r>
            <a:endParaRPr lang="en-US" altLang="ja-JP" sz="32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＝教師たちが自分の担当する授業の位置づけを俯瞰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達成すべき授業目標の再認識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ja-JP" altLang="en-US"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0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lvl="1" indent="-342900">
              <a:buFont typeface="メイリオ" panose="020B0604030504040204" pitchFamily="50" charset="-128"/>
              <a:buChar char="*"/>
              <a:tabLst>
                <a:tab pos="541338" algn="l"/>
              </a:tabLst>
            </a:pPr>
            <a:r>
              <a:rPr lang="ja-JP" altLang="ja-JP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プログラムマネージメント基礎</a:t>
            </a:r>
            <a:r>
              <a:rPr lang="ja-JP" altLang="ja-JP" sz="3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知識の</a:t>
            </a:r>
            <a:r>
              <a:rPr lang="ja-JP" altLang="ja-JP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修得</a:t>
            </a:r>
            <a:endParaRPr lang="en-US" altLang="ja-JP" sz="32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=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マネージメント業務（例：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新規立上げ作業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学生</a:t>
            </a:r>
            <a:r>
              <a:rPr lang="ja-JP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募集や予算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管理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運営業務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評価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改善など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）の概観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＋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</a:t>
            </a:r>
            <a:r>
              <a:rPr lang="ja-JP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できる情報源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理解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ja-JP" altLang="en-US"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ja-JP" altLang="ja-JP" sz="10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lvl="1" indent="-342900">
              <a:buFont typeface="メイリオ" panose="020B0604030504040204" pitchFamily="50" charset="-128"/>
              <a:buChar char="*"/>
              <a:tabLst>
                <a:tab pos="627063" algn="l"/>
              </a:tabLst>
            </a:pPr>
            <a:r>
              <a:rPr lang="ja-JP" altLang="en-US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キャリアプラン学習</a:t>
            </a:r>
            <a:endParaRPr lang="en-US" altLang="ja-JP" sz="3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＝</a:t>
            </a:r>
            <a:r>
              <a:rPr lang="ja-JP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日本語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学校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地域</a:t>
            </a:r>
            <a:r>
              <a:rPr lang="ja-JP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日本語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教育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海外</a:t>
            </a:r>
            <a:r>
              <a:rPr lang="ja-JP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の種々の教育機関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tabLst>
                <a:tab pos="541338" algn="l"/>
              </a:tabLst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異なるタイプの組織が担う役割や業務の相違点を</a:t>
            </a:r>
            <a:r>
              <a:rPr lang="ja-JP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理解</a:t>
            </a:r>
            <a:r>
              <a:rPr lang="en-US" altLang="ja-JP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endParaRPr kumimoji="1" lang="ja-JP" altLang="en-US" sz="320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51520" y="620688"/>
            <a:ext cx="8784976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ja-JP" altLang="en-US" sz="320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具体的な</a:t>
            </a:r>
            <a:r>
              <a:rPr lang="ja-JP" altLang="en-US" sz="320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利用目的の例として</a:t>
            </a:r>
            <a:r>
              <a:rPr lang="en-US" altLang="ja-JP" sz="320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endParaRPr lang="ja-JP" altLang="en-US" sz="320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02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503548" y="1335336"/>
            <a:ext cx="8532948" cy="5328592"/>
          </a:xfrm>
        </p:spPr>
        <p:txBody>
          <a:bodyPr/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3200" b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B:</a:t>
            </a:r>
            <a:r>
              <a:rPr lang="ja-JP" altLang="en-US" sz="3200" b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プログラムの企画・運営・評価・改善などの</a:t>
            </a:r>
            <a:endParaRPr lang="en-US" altLang="ja-JP" sz="2800" b="1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事例</a:t>
            </a:r>
            <a:r>
              <a:rPr lang="ja-JP" altLang="ja-JP" sz="2800" b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研究</a:t>
            </a:r>
            <a:endParaRPr lang="en-US" altLang="ja-JP" sz="3200" b="1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メイリオ" panose="020B0604030504040204" pitchFamily="50" charset="-128"/>
              <a:buChar char="*"/>
              <a:tabLst>
                <a:tab pos="804863" algn="l"/>
              </a:tabLst>
            </a:pPr>
            <a:r>
              <a:rPr lang="ja-JP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新規</a:t>
            </a:r>
            <a:r>
              <a:rPr lang="ja-JP" altLang="ja-JP" sz="2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プログラムの立案・</a:t>
            </a:r>
            <a:r>
              <a:rPr lang="ja-JP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企画</a:t>
            </a:r>
            <a:endParaRPr lang="ja-JP" altLang="ja-JP" sz="2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lvl="1" indent="-342900">
              <a:buFont typeface="メイリオ" panose="020B0604030504040204" pitchFamily="50" charset="-128"/>
              <a:buChar char="*"/>
              <a:tabLst>
                <a:tab pos="541338" algn="l"/>
              </a:tabLst>
            </a:pPr>
            <a:r>
              <a:rPr lang="ja-JP" altLang="ja-JP" sz="2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効果的なカリキュラムデザインや人員</a:t>
            </a:r>
            <a:r>
              <a:rPr lang="ja-JP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配置</a:t>
            </a:r>
            <a:r>
              <a:rPr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</a:t>
            </a:r>
            <a:r>
              <a:rPr lang="ja-JP" altLang="ja-JP" sz="2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システムの</a:t>
            </a:r>
            <a:r>
              <a:rPr lang="ja-JP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構築</a:t>
            </a:r>
            <a:endParaRPr lang="en-US" altLang="ja-JP" sz="24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lvl="1" indent="-342900">
              <a:buFont typeface="メイリオ" panose="020B0604030504040204" pitchFamily="50" charset="-128"/>
              <a:buChar char="*"/>
              <a:tabLst>
                <a:tab pos="541338" algn="l"/>
              </a:tabLst>
            </a:pPr>
            <a:r>
              <a:rPr lang="ja-JP" altLang="ja-JP" sz="2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有効な資金・資源などの</a:t>
            </a:r>
            <a:r>
              <a:rPr lang="ja-JP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活用</a:t>
            </a:r>
            <a:endParaRPr lang="en-US" altLang="ja-JP" sz="24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lvl="1" indent="-342900">
              <a:buFont typeface="メイリオ" panose="020B0604030504040204" pitchFamily="50" charset="-128"/>
              <a:buChar char="*"/>
              <a:tabLst>
                <a:tab pos="541338" algn="l"/>
              </a:tabLst>
            </a:pPr>
            <a:r>
              <a:rPr lang="ja-JP" altLang="ja-JP" sz="2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利害関係者（ステークホルダー）との関係維持</a:t>
            </a:r>
            <a:r>
              <a:rPr lang="ja-JP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方法</a:t>
            </a:r>
            <a:endParaRPr lang="en-US" altLang="ja-JP" sz="24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lvl="1" indent="-342900">
              <a:buFont typeface="メイリオ" panose="020B0604030504040204" pitchFamily="50" charset="-128"/>
              <a:buChar char="*"/>
              <a:tabLst>
                <a:tab pos="541338" algn="l"/>
              </a:tabLst>
            </a:pPr>
            <a:r>
              <a:rPr lang="ja-JP" altLang="ja-JP" sz="2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プログラム評価・改善事例</a:t>
            </a:r>
            <a:r>
              <a:rPr lang="ja-JP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分析</a:t>
            </a:r>
            <a:endParaRPr lang="en-US" altLang="ja-JP" sz="24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lvl="1" indent="-342900">
              <a:buFont typeface="メイリオ" panose="020B0604030504040204" pitchFamily="50" charset="-128"/>
              <a:buChar char="*"/>
              <a:tabLst>
                <a:tab pos="541338" algn="l"/>
              </a:tabLst>
            </a:pPr>
            <a:r>
              <a:rPr lang="ja-JP" altLang="ja-JP" sz="2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海外での類似事例との比較</a:t>
            </a:r>
            <a:r>
              <a:rPr lang="ja-JP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検証</a:t>
            </a:r>
            <a:endParaRPr lang="en-US" altLang="ja-JP" sz="24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lvl="1" indent="-342900">
              <a:buFont typeface="メイリオ" panose="020B0604030504040204" pitchFamily="50" charset="-128"/>
              <a:buChar char="*"/>
              <a:tabLst>
                <a:tab pos="541338" algn="l"/>
              </a:tabLst>
            </a:pPr>
            <a:r>
              <a:rPr lang="ja-JP" altLang="ja-JP" sz="2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海外の動向の情報共有・</a:t>
            </a:r>
            <a:r>
              <a:rPr lang="ja-JP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分析</a:t>
            </a:r>
            <a:endParaRPr lang="en-US" altLang="ja-JP" sz="24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lvl="1" indent="-342900">
              <a:buFont typeface="メイリオ" panose="020B0604030504040204" pitchFamily="50" charset="-128"/>
              <a:buChar char="*"/>
              <a:tabLst>
                <a:tab pos="541338" algn="l"/>
              </a:tabLst>
            </a:pPr>
            <a:r>
              <a:rPr lang="ja-JP" altLang="ja-JP" sz="2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今後日本社会に求められる日本語教育プログラム像の検討</a:t>
            </a: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lvl="1" indent="-342900">
              <a:buFont typeface="メイリオ" panose="020B0604030504040204" pitchFamily="50" charset="-128"/>
              <a:buChar char="*"/>
              <a:tabLst>
                <a:tab pos="627063" algn="l"/>
              </a:tabLst>
            </a:pPr>
            <a:endParaRPr lang="en-US" altLang="ja-JP" sz="32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lvl="1" indent="0">
              <a:buNone/>
              <a:tabLst>
                <a:tab pos="627063" algn="l"/>
              </a:tabLst>
            </a:pPr>
            <a:endParaRPr lang="en-US" altLang="ja-JP" sz="32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51520" y="620688"/>
            <a:ext cx="8784976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ja-JP" altLang="en-US" sz="320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具体的な</a:t>
            </a:r>
            <a:r>
              <a:rPr lang="ja-JP" altLang="en-US" sz="320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利用目的の例として</a:t>
            </a:r>
            <a:r>
              <a:rPr lang="en-US" altLang="ja-JP" sz="320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endParaRPr lang="ja-JP" altLang="en-US" sz="320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65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01.gatag.net/201506/20boapd/gatag-000078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24168" cy="660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3648" y="2996952"/>
            <a:ext cx="6944559" cy="1440160"/>
          </a:xfrm>
        </p:spPr>
        <p:txBody>
          <a:bodyPr/>
          <a:lstStyle/>
          <a:p>
            <a:pPr marL="0" indent="0" algn="l">
              <a:spcAft>
                <a:spcPts val="1200"/>
              </a:spcAft>
              <a:buNone/>
            </a:pPr>
            <a:r>
              <a:rPr kumimoji="1" lang="ja-JP" altLang="en-US" sz="2400" b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ご清聴ありがとうございました！</a:t>
            </a:r>
            <a:r>
              <a:rPr lang="en-US" altLang="ja-JP" sz="2400" b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b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100" b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en-US" altLang="ja-JP" sz="2400" b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2400" b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続いてのディスカッションでは　</a:t>
            </a:r>
            <a:r>
              <a:rPr lang="en-US" altLang="ja-JP" sz="2400" b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b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ご忌憚のないご意見をお聞かせください</a:t>
            </a:r>
            <a:r>
              <a:rPr lang="ja-JP" altLang="en-US" sz="2800" b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r>
              <a:rPr kumimoji="1" lang="en-US" altLang="ja-JP" sz="2800" b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2800" b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sz="2800" b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87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8424936" cy="53285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en-US" altLang="ja-JP" sz="3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3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コトの始まり</a:t>
            </a:r>
            <a:r>
              <a:rPr kumimoji="1" lang="en-US" altLang="ja-JP" sz="3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pPr marL="45720" indent="0">
              <a:buNone/>
            </a:pP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en-US" altLang="ja-JP" sz="12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日本語教育関係者の多くが</a:t>
            </a:r>
            <a:endParaRPr lang="en-US" altLang="ja-JP" sz="32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32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「プログラム」の視点から自分たちの活動を捉えていない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ことの気づき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↑</a:t>
            </a:r>
            <a:endParaRPr lang="en-US" altLang="ja-JP" sz="32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 algn="ctr">
              <a:buNone/>
            </a:pP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言語教育プログラム研究会（プロ研）設立の趣旨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 algn="ctr">
              <a:buNone/>
            </a:pP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プログラム評価の普及のむずかしさ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 algn="ctr">
              <a:buNone/>
            </a:pP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海外派遣若手教師の苦労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03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352928" cy="442567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en-US" altLang="ja-JP" sz="3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問題の所在</a:t>
            </a:r>
            <a:r>
              <a:rPr kumimoji="1" lang="en-US" altLang="ja-JP" sz="3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日本語教育関係者の多くが「プログラム」の視点から　自分たちの活動を捉えていない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↓　↓　↓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そもそも、</a:t>
            </a:r>
            <a:r>
              <a:rPr lang="ja-JP" altLang="en-US" sz="280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そのような教育を受けていない</a:t>
            </a:r>
            <a:endParaRPr lang="en-US" altLang="ja-JP" sz="28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⇒「日本語教育のための教員養成について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en-US" altLang="ja-JP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</a:t>
            </a:r>
            <a:r>
              <a:rPr lang="ja-JP" altLang="en-US" sz="2800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議論・検討する場も確立されていない</a:t>
            </a:r>
            <a:endParaRPr lang="en-US" altLang="ja-JP" sz="28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　科学研究費　研究領域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0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16632"/>
            <a:ext cx="7211425" cy="691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9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" y="1124744"/>
            <a:ext cx="913338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7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5301208"/>
            <a:ext cx="9036496" cy="785024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sz="3600" smtClean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日本語教育プログラム論が必要でしょ！</a:t>
            </a:r>
            <a:endParaRPr kumimoji="1" lang="ja-JP" altLang="en-US" sz="360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352928" cy="442567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kumimoji="1" lang="en-US" altLang="ja-JP" sz="3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3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問題の所在</a:t>
            </a:r>
            <a:r>
              <a:rPr kumimoji="1" lang="en-US" altLang="ja-JP" sz="3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日本語教育関係者の多くが「プログラム」の視点から　自分たちの活動を捉えていない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↓　↓　↓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そもそも、</a:t>
            </a:r>
            <a:r>
              <a:rPr lang="ja-JP" altLang="en-US" sz="28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そのような教育を受けていない</a:t>
            </a:r>
            <a:endParaRPr lang="en-US" altLang="ja-JP" sz="2800" b="1" u="sng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en-US" altLang="ja-JP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⇒「日本語教育のための教員養成について」</a:t>
            </a:r>
            <a:endParaRPr lang="en-US" altLang="ja-JP" sz="28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en-US" altLang="ja-JP" sz="28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</a:t>
            </a:r>
            <a:r>
              <a:rPr lang="ja-JP" altLang="en-US" sz="28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議論・検討する場も確立されていない</a:t>
            </a:r>
            <a:endParaRPr lang="en-US" altLang="ja-JP" sz="2800" b="1" u="sng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en-US" altLang="ja-JP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　科学研究費　研究領域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85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96944" cy="1143000"/>
          </a:xfrm>
        </p:spPr>
        <p:txBody>
          <a:bodyPr/>
          <a:lstStyle/>
          <a:p>
            <a:pPr marL="0" indent="0" algn="l">
              <a:buNone/>
            </a:pPr>
            <a:r>
              <a:rPr kumimoji="1" lang="ja-JP" altLang="en-US" sz="400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日本語教育プログラム論とは</a:t>
            </a:r>
            <a:r>
              <a:rPr kumimoji="1" lang="en-US" altLang="ja-JP" sz="400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kumimoji="1" lang="ja-JP" altLang="en-US" sz="400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kumimoji="1" lang="ja-JP" altLang="en-US" sz="400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772816"/>
            <a:ext cx="828092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その形</a:t>
            </a:r>
            <a:r>
              <a:rPr lang="en-US" altLang="ja-JP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存在</a:t>
            </a:r>
            <a:r>
              <a:rPr lang="en-US" altLang="ja-JP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en-US" altLang="ja-JP" sz="32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87425" indent="-457200"/>
            <a:r>
              <a:rPr kumimoji="1" lang="ja-JP" altLang="en-US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教師養成課程などでの学習内容の</a:t>
            </a:r>
            <a:endParaRPr lang="en-US" altLang="ja-JP" sz="3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87425" indent="-457200">
              <a:buNone/>
            </a:pPr>
            <a:r>
              <a:rPr kumimoji="1" lang="en-US" altLang="ja-JP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kumimoji="1" lang="ja-JP" altLang="en-US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一項目として</a:t>
            </a:r>
            <a:endParaRPr lang="en-US" altLang="ja-JP" sz="32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87425" indent="-457200">
              <a:buNone/>
            </a:pPr>
            <a:r>
              <a:rPr lang="ja-JP" altLang="en-US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87425" indent="-457200"/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科学研究費の研究領域のキーワード</a:t>
            </a:r>
            <a:r>
              <a:rPr lang="ja-JP" altLang="en-US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endParaRPr lang="en-US" altLang="ja-JP" sz="32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87425" indent="-457200">
              <a:buNone/>
            </a:pPr>
            <a:r>
              <a:rPr lang="en-US" altLang="ja-JP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ひとつと</a:t>
            </a:r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</a:t>
            </a:r>
            <a:endParaRPr lang="en-US" altLang="ja-JP" sz="3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55600" indent="-309563">
              <a:buNone/>
            </a:pPr>
            <a:endParaRPr lang="en-US" altLang="ja-JP" sz="30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6037" indent="0">
              <a:buNone/>
            </a:pPr>
            <a:endParaRPr lang="en-US" altLang="ja-JP" sz="30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8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96944" cy="792088"/>
          </a:xfrm>
        </p:spPr>
        <p:txBody>
          <a:bodyPr/>
          <a:lstStyle/>
          <a:p>
            <a:pPr marL="0" indent="0" algn="l">
              <a:buNone/>
            </a:pPr>
            <a:r>
              <a:rPr kumimoji="1" lang="ja-JP" altLang="en-US" sz="400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日本語教育プログラム論とは</a:t>
            </a:r>
            <a:r>
              <a:rPr kumimoji="1" lang="en-US" altLang="ja-JP" sz="400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kumimoji="1" lang="ja-JP" altLang="en-US" sz="400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kumimoji="1" lang="ja-JP" altLang="en-US" sz="400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07504" y="1628800"/>
            <a:ext cx="9001000" cy="396044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暫定的な定義</a:t>
            </a:r>
            <a:r>
              <a:rPr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pPr marL="542925" indent="0">
              <a:buNone/>
            </a:pPr>
            <a:r>
              <a:rPr kumimoji="1"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日本語教育プログラムについて、</a:t>
            </a:r>
            <a:endParaRPr kumimoji="1"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542925" indent="0">
              <a:buNone/>
            </a:pPr>
            <a:r>
              <a:rPr kumimoji="1" lang="ja-JP" altLang="en-US" sz="2800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社会的文脈を踏まえて</a:t>
            </a: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542925" indent="0">
              <a:buNone/>
            </a:pPr>
            <a:r>
              <a:rPr lang="ja-JP" altLang="en-US" sz="28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現状や</a:t>
            </a:r>
            <a:r>
              <a:rPr lang="ja-JP" altLang="en-US" sz="2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理想</a:t>
            </a:r>
            <a:r>
              <a:rPr lang="ja-JP" altLang="en-US" sz="28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の形を可視化・理解・再認識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したり、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542925" indent="0">
              <a:buNone/>
            </a:pPr>
            <a:r>
              <a:rPr kumimoji="1" lang="ja-JP" altLang="en-US" sz="2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課題</a:t>
            </a:r>
            <a:r>
              <a:rPr kumimoji="1" lang="ja-JP" altLang="en-US" sz="28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を見出して解決方法を検討</a:t>
            </a:r>
            <a:r>
              <a:rPr kumimoji="1"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したりするために、</a:t>
            </a:r>
            <a:endParaRPr kumimoji="1"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542925" indent="0">
              <a:buNone/>
            </a:pP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日本語教育</a:t>
            </a: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関係者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　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542925" indent="0">
              <a:buNone/>
            </a:pPr>
            <a:r>
              <a:rPr lang="ja-JP" altLang="en-US" sz="2800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プログラムレベルで</a:t>
            </a:r>
            <a:r>
              <a:rPr lang="ja-JP" altLang="en-US" sz="28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議論</a:t>
            </a:r>
            <a:r>
              <a:rPr lang="ja-JP" altLang="en-US" sz="20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あるいは</a:t>
            </a:r>
            <a:r>
              <a:rPr lang="ja-JP" altLang="en-US" sz="28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情報共有する場</a:t>
            </a:r>
            <a:endParaRPr kumimoji="1" lang="en-US" altLang="ja-JP" sz="280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81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96944" cy="792088"/>
          </a:xfrm>
        </p:spPr>
        <p:txBody>
          <a:bodyPr/>
          <a:lstStyle/>
          <a:p>
            <a:pPr marL="0" indent="0" algn="l">
              <a:buNone/>
            </a:pPr>
            <a:r>
              <a:rPr kumimoji="1" lang="ja-JP" altLang="en-US" sz="400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日本語教育プログラム論とは</a:t>
            </a:r>
            <a:r>
              <a:rPr kumimoji="1" lang="en-US" altLang="ja-JP" sz="400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kumimoji="1" lang="ja-JP" altLang="en-US" sz="400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kumimoji="1" lang="ja-JP" altLang="en-US" sz="400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17601" y="1356561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その枠組み</a:t>
            </a:r>
            <a:r>
              <a:rPr lang="en-US" altLang="ja-JP" sz="3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en-US" altLang="ja-JP" sz="3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868144" y="1905331"/>
            <a:ext cx="2172100" cy="684076"/>
            <a:chOff x="5652120" y="1574579"/>
            <a:chExt cx="2172100" cy="684076"/>
          </a:xfrm>
        </p:grpSpPr>
        <p:sp>
          <p:nvSpPr>
            <p:cNvPr id="6" name="角丸四角形吹き出し 5"/>
            <p:cNvSpPr/>
            <p:nvPr/>
          </p:nvSpPr>
          <p:spPr>
            <a:xfrm>
              <a:off x="5652120" y="1574579"/>
              <a:ext cx="1976208" cy="684076"/>
            </a:xfrm>
            <a:prstGeom prst="wedgeRoundRectCallout">
              <a:avLst>
                <a:gd name="adj1" fmla="val 1210"/>
                <a:gd name="adj2" fmla="val 94939"/>
                <a:gd name="adj3" fmla="val 16667"/>
              </a:avLst>
            </a:prstGeom>
            <a:noFill/>
            <a:ln w="28575">
              <a:solidFill>
                <a:srgbClr val="354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663980" y="1685784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smtClean="0">
                  <a:latin typeface="AR丸ゴシック体E" panose="020F0909000000000000" pitchFamily="49" charset="-128"/>
                  <a:ea typeface="AR丸ゴシック体E" panose="020F0909000000000000" pitchFamily="49" charset="-128"/>
                </a:rPr>
                <a:t>どう動くの？</a:t>
              </a:r>
              <a:endParaRPr kumimoji="1" lang="ja-JP" altLang="en-US" sz="2400">
                <a:latin typeface="AR丸ゴシック体E" panose="020F0909000000000000" pitchFamily="49" charset="-128"/>
                <a:ea typeface="AR丸ゴシック体E" panose="020F0909000000000000" pitchFamily="49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355742" y="1941336"/>
            <a:ext cx="4913814" cy="648072"/>
            <a:chOff x="355742" y="1941336"/>
            <a:chExt cx="4913814" cy="648072"/>
          </a:xfrm>
        </p:grpSpPr>
        <p:sp>
          <p:nvSpPr>
            <p:cNvPr id="8" name="角丸四角形吹き出し 7"/>
            <p:cNvSpPr/>
            <p:nvPr/>
          </p:nvSpPr>
          <p:spPr>
            <a:xfrm>
              <a:off x="355742" y="1941336"/>
              <a:ext cx="4648305" cy="648072"/>
            </a:xfrm>
            <a:prstGeom prst="wedgeRoundRectCallout">
              <a:avLst>
                <a:gd name="adj1" fmla="val -2255"/>
                <a:gd name="adj2" fmla="val 97699"/>
                <a:gd name="adj3" fmla="val 16667"/>
              </a:avLst>
            </a:prstGeom>
            <a:noFill/>
            <a:ln w="28575">
              <a:solidFill>
                <a:srgbClr val="354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45020" y="2034585"/>
              <a:ext cx="4824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smtClean="0">
                  <a:latin typeface="AR丸ゴシック体E" panose="020F0909000000000000" pitchFamily="49" charset="-128"/>
                  <a:ea typeface="AR丸ゴシック体E" panose="020F0909000000000000" pitchFamily="49" charset="-128"/>
                </a:rPr>
                <a:t>何で</a:t>
              </a:r>
              <a:r>
                <a:rPr lang="en-US" altLang="ja-JP" sz="2400" smtClean="0">
                  <a:latin typeface="AR丸ゴシック体E" panose="020F0909000000000000" pitchFamily="49" charset="-128"/>
                  <a:ea typeface="AR丸ゴシック体E" panose="020F0909000000000000" pitchFamily="49" charset="-128"/>
                </a:rPr>
                <a:t>/</a:t>
              </a:r>
              <a:r>
                <a:rPr lang="ja-JP" altLang="en-US" sz="2400" smtClean="0">
                  <a:latin typeface="AR丸ゴシック体E" panose="020F0909000000000000" pitchFamily="49" charset="-128"/>
                  <a:ea typeface="AR丸ゴシック体E" panose="020F0909000000000000" pitchFamily="49" charset="-128"/>
                </a:rPr>
                <a:t>どのように</a:t>
              </a:r>
              <a:r>
                <a:rPr kumimoji="1" lang="ja-JP" altLang="en-US" sz="2400" smtClean="0">
                  <a:latin typeface="AR丸ゴシック体E" panose="020F0909000000000000" pitchFamily="49" charset="-128"/>
                  <a:ea typeface="AR丸ゴシック体E" panose="020F0909000000000000" pitchFamily="49" charset="-128"/>
                </a:rPr>
                <a:t>できているの？</a:t>
              </a:r>
              <a:endParaRPr kumimoji="1" lang="ja-JP" altLang="en-US" sz="2400">
                <a:latin typeface="AR丸ゴシック体E" panose="020F0909000000000000" pitchFamily="49" charset="-128"/>
                <a:ea typeface="AR丸ゴシック体E" panose="020F0909000000000000" pitchFamily="49" charset="-128"/>
              </a:endParaRPr>
            </a:p>
          </p:txBody>
        </p:sp>
      </p:grp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43626"/>
              </p:ext>
            </p:extLst>
          </p:nvPr>
        </p:nvGraphicFramePr>
        <p:xfrm>
          <a:off x="481822" y="2924944"/>
          <a:ext cx="8122626" cy="3312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1558"/>
                <a:gridCol w="3319536"/>
                <a:gridCol w="3771532"/>
              </a:tblGrid>
              <a:tr h="6022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観点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成り立ち</a:t>
                      </a:r>
                      <a:r>
                        <a:rPr lang="en-US" sz="2400" kern="100">
                          <a:effectLst/>
                        </a:rPr>
                        <a:t>/</a:t>
                      </a:r>
                      <a:r>
                        <a:rPr lang="ja-JP" sz="2400" kern="100">
                          <a:effectLst/>
                        </a:rPr>
                        <a:t>構成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活動</a:t>
                      </a:r>
                      <a:r>
                        <a:rPr lang="en-US" sz="2400" kern="100">
                          <a:effectLst/>
                        </a:rPr>
                        <a:t>/</a:t>
                      </a:r>
                      <a:r>
                        <a:rPr lang="ja-JP" sz="2400" kern="100">
                          <a:effectLst/>
                        </a:rPr>
                        <a:t>運営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710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>
                          <a:effectLst/>
                        </a:rPr>
                        <a:t>内容例</a:t>
                      </a:r>
                      <a:endParaRPr lang="ja-JP" sz="20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・社会のニーズとプログラムの使命</a:t>
                      </a:r>
                      <a:r>
                        <a:rPr lang="en-US" sz="1800" kern="100">
                          <a:effectLst/>
                        </a:rPr>
                        <a:t>/</a:t>
                      </a:r>
                      <a:r>
                        <a:rPr lang="ja-JP" sz="1800" kern="100">
                          <a:effectLst/>
                        </a:rPr>
                        <a:t>活動理念</a:t>
                      </a:r>
                      <a:r>
                        <a:rPr lang="en-US" sz="1800" kern="100">
                          <a:effectLst/>
                        </a:rPr>
                        <a:t>/</a:t>
                      </a:r>
                      <a:r>
                        <a:rPr lang="ja-JP" sz="1800" kern="100">
                          <a:effectLst/>
                        </a:rPr>
                        <a:t>活動目標などとの関連</a:t>
                      </a:r>
                    </a:p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・組織構成</a:t>
                      </a:r>
                    </a:p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・活動内容</a:t>
                      </a:r>
                    </a:p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・教育カリキュラム</a:t>
                      </a:r>
                    </a:p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・資金計画</a:t>
                      </a:r>
                    </a:p>
                    <a:p>
                      <a:pPr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・施設</a:t>
                      </a:r>
                      <a:r>
                        <a:rPr lang="en-US" sz="1800" kern="100">
                          <a:effectLst/>
                        </a:rPr>
                        <a:t>/</a:t>
                      </a:r>
                      <a:r>
                        <a:rPr lang="ja-JP" sz="1800" kern="100">
                          <a:effectLst/>
                        </a:rPr>
                        <a:t>設備計画</a:t>
                      </a:r>
                      <a:endParaRPr lang="ja-JP" sz="18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・活動計画（長期</a:t>
                      </a:r>
                      <a:r>
                        <a:rPr lang="en-US" sz="1800" kern="100">
                          <a:effectLst/>
                        </a:rPr>
                        <a:t>/</a:t>
                      </a:r>
                      <a:r>
                        <a:rPr lang="ja-JP" sz="1800" kern="100">
                          <a:effectLst/>
                        </a:rPr>
                        <a:t>中期</a:t>
                      </a:r>
                      <a:r>
                        <a:rPr lang="en-US" sz="1800" kern="100">
                          <a:effectLst/>
                        </a:rPr>
                        <a:t>/</a:t>
                      </a:r>
                      <a:r>
                        <a:rPr lang="ja-JP" sz="1800" kern="100">
                          <a:effectLst/>
                        </a:rPr>
                        <a:t>短期）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・教育カリキュラム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・人員配置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・具体的なスケジュール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・運営</a:t>
                      </a:r>
                      <a:r>
                        <a:rPr lang="en-US" sz="1800" kern="100">
                          <a:effectLst/>
                        </a:rPr>
                        <a:t>/</a:t>
                      </a:r>
                      <a:r>
                        <a:rPr lang="ja-JP" sz="1800" kern="100">
                          <a:effectLst/>
                        </a:rPr>
                        <a:t>運用方法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・評価点検および改善システム</a:t>
                      </a:r>
                      <a:endParaRPr lang="ja-JP" sz="18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9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リップストリーム">
  <a:themeElements>
    <a:clrScheme name="オースティン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オースティン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414</TotalTime>
  <Words>320</Words>
  <Application>Microsoft Office PowerPoint</Application>
  <PresentationFormat>画面に合わせる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AR丸ゴシック体E</vt:lpstr>
      <vt:lpstr>HGｺﾞｼｯｸM</vt:lpstr>
      <vt:lpstr>ＭＳ 明朝</vt:lpstr>
      <vt:lpstr>メイリオ</vt:lpstr>
      <vt:lpstr>Century</vt:lpstr>
      <vt:lpstr>Georgia</vt:lpstr>
      <vt:lpstr>Times New Roman</vt:lpstr>
      <vt:lpstr>Trebuchet MS</vt:lpstr>
      <vt:lpstr>スリップストリーム</vt:lpstr>
      <vt:lpstr>「日本語教育 　　プログラム論」の提案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日本語教育プログラム論が必要でしょ！</vt:lpstr>
      <vt:lpstr>日本語教育プログラム論とは…？</vt:lpstr>
      <vt:lpstr>日本語教育プログラム論とは…？</vt:lpstr>
      <vt:lpstr>日本語教育プログラム論とは…？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ご清聴ありがとうございました！ 　　 続いてのディスカッションでは　 ご忌憚のないご意見をお聞かせください。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「日本語教育 　　プログラム論」の提案 </dc:title>
  <dc:creator>Hiroko Fudano</dc:creator>
  <cp:lastModifiedBy>Hiroko FUDANO</cp:lastModifiedBy>
  <cp:revision>39</cp:revision>
  <dcterms:created xsi:type="dcterms:W3CDTF">2017-05-04T05:42:51Z</dcterms:created>
  <dcterms:modified xsi:type="dcterms:W3CDTF">2017-05-20T00:19:34Z</dcterms:modified>
</cp:coreProperties>
</file>