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0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4" r:id="rId3"/>
    <p:sldId id="268" r:id="rId4"/>
    <p:sldId id="276" r:id="rId5"/>
    <p:sldId id="258" r:id="rId6"/>
    <p:sldId id="273" r:id="rId7"/>
    <p:sldId id="280" r:id="rId8"/>
    <p:sldId id="266" r:id="rId9"/>
    <p:sldId id="262" r:id="rId10"/>
    <p:sldId id="263" r:id="rId11"/>
    <p:sldId id="264" r:id="rId12"/>
  </p:sldIdLst>
  <p:sldSz cx="9144000" cy="6858000" type="screen4x3"/>
  <p:notesSz cx="6896100" cy="10033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58" autoAdjust="0"/>
    <p:restoredTop sz="86436" autoAdjust="0"/>
  </p:normalViewPr>
  <p:slideViewPr>
    <p:cSldViewPr>
      <p:cViewPr varScale="1">
        <p:scale>
          <a:sx n="109" d="100"/>
          <a:sy n="109" d="100"/>
        </p:scale>
        <p:origin x="1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8310" cy="501650"/>
          </a:xfrm>
          <a:prstGeom prst="rect">
            <a:avLst/>
          </a:prstGeom>
        </p:spPr>
        <p:txBody>
          <a:bodyPr vert="horz" lIns="96732" tIns="48366" rIns="96732" bIns="4836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6194" y="0"/>
            <a:ext cx="2988310" cy="501650"/>
          </a:xfrm>
          <a:prstGeom prst="rect">
            <a:avLst/>
          </a:prstGeom>
        </p:spPr>
        <p:txBody>
          <a:bodyPr vert="horz" lIns="96732" tIns="48366" rIns="96732" bIns="48366" rtlCol="0"/>
          <a:lstStyle>
            <a:lvl1pPr algn="r">
              <a:defRPr sz="1300"/>
            </a:lvl1pPr>
          </a:lstStyle>
          <a:p>
            <a:fld id="{E8630773-8EA6-4FAD-B597-793914CD156E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529608"/>
            <a:ext cx="2988310" cy="501650"/>
          </a:xfrm>
          <a:prstGeom prst="rect">
            <a:avLst/>
          </a:prstGeom>
        </p:spPr>
        <p:txBody>
          <a:bodyPr vert="horz" lIns="96732" tIns="48366" rIns="96732" bIns="4836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6194" y="9529608"/>
            <a:ext cx="2988310" cy="501650"/>
          </a:xfrm>
          <a:prstGeom prst="rect">
            <a:avLst/>
          </a:prstGeom>
        </p:spPr>
        <p:txBody>
          <a:bodyPr vert="horz" lIns="96732" tIns="48366" rIns="96732" bIns="48366" rtlCol="0" anchor="b"/>
          <a:lstStyle>
            <a:lvl1pPr algn="r">
              <a:defRPr sz="1300"/>
            </a:lvl1pPr>
          </a:lstStyle>
          <a:p>
            <a:fld id="{11473D36-5B69-4F65-AB26-50ADDE8B3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51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8310" cy="501650"/>
          </a:xfrm>
          <a:prstGeom prst="rect">
            <a:avLst/>
          </a:prstGeom>
        </p:spPr>
        <p:txBody>
          <a:bodyPr vert="horz" lIns="96732" tIns="48366" rIns="96732" bIns="4836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6194" y="0"/>
            <a:ext cx="2988310" cy="501650"/>
          </a:xfrm>
          <a:prstGeom prst="rect">
            <a:avLst/>
          </a:prstGeom>
        </p:spPr>
        <p:txBody>
          <a:bodyPr vert="horz" lIns="96732" tIns="48366" rIns="96732" bIns="48366" rtlCol="0"/>
          <a:lstStyle>
            <a:lvl1pPr algn="r">
              <a:defRPr sz="1300"/>
            </a:lvl1pPr>
          </a:lstStyle>
          <a:p>
            <a:fld id="{B98E6925-400B-409A-971B-FE88F718ACC1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16500" cy="3762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732" tIns="48366" rIns="96732" bIns="4836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9611" y="4765676"/>
            <a:ext cx="5516880" cy="4514850"/>
          </a:xfrm>
          <a:prstGeom prst="rect">
            <a:avLst/>
          </a:prstGeom>
        </p:spPr>
        <p:txBody>
          <a:bodyPr vert="horz" lIns="96732" tIns="48366" rIns="96732" bIns="4836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29608"/>
            <a:ext cx="2988310" cy="501650"/>
          </a:xfrm>
          <a:prstGeom prst="rect">
            <a:avLst/>
          </a:prstGeom>
        </p:spPr>
        <p:txBody>
          <a:bodyPr vert="horz" lIns="96732" tIns="48366" rIns="96732" bIns="4836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6194" y="9529608"/>
            <a:ext cx="2988310" cy="501650"/>
          </a:xfrm>
          <a:prstGeom prst="rect">
            <a:avLst/>
          </a:prstGeom>
        </p:spPr>
        <p:txBody>
          <a:bodyPr vert="horz" lIns="96732" tIns="48366" rIns="96732" bIns="48366" rtlCol="0" anchor="b"/>
          <a:lstStyle>
            <a:lvl1pPr algn="r">
              <a:defRPr sz="1300"/>
            </a:lvl1pPr>
          </a:lstStyle>
          <a:p>
            <a:fld id="{4BF54DA3-66CE-4F49-B856-E78DD6F91E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93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7320">
              <a:defRPr/>
            </a:pP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54DA3-66CE-4F49-B856-E78DD6F91E3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914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54DA3-66CE-4F49-B856-E78DD6F91E3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055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4039613"/>
            <a:ext cx="9134856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857224" y="1214425"/>
            <a:ext cx="7358114" cy="1470025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857224" y="2708272"/>
            <a:ext cx="7358114" cy="92869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403D3CDD-33A3-4E25-A0C7-CE0E2DEBD171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8" name="スライド番号プレースホルダー 27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2DAA50C9-BD3A-4A0F-891B-F2B8B7556EF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3071810"/>
            <a:ext cx="9144000" cy="1115989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3952661"/>
            <a:ext cx="9144000" cy="369116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3809785"/>
            <a:ext cx="9144000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4090553"/>
            <a:ext cx="91440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4325364"/>
            <a:ext cx="9144000" cy="553056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43256" y="407194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52400" y="4019116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43256" y="371475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52400" y="3881224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7530770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1169"/>
            <a:ext cx="8229600" cy="46872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403D3CDD-33A3-4E25-A0C7-CE0E2DEBD171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32" name="フッター プレースホルダー 31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3" name="スライド番号プレースホルダー 32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2DAA50C9-BD3A-4A0F-891B-F2B8B7556E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5"/>
            <a:ext cx="2057400" cy="5929352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5556" y="500044"/>
            <a:ext cx="6019800" cy="592935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403D3CDD-33A3-4E25-A0C7-CE0E2DEBD171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25" name="フッター プレースホルダー 2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6" name="スライド番号プレースホルダー 2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2DAA50C9-BD3A-4A0F-891B-F2B8B7556E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8596" y="1614477"/>
            <a:ext cx="8229600" cy="4687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403D3CDD-33A3-4E25-A0C7-CE0E2DEBD171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2DAA50C9-BD3A-4A0F-891B-F2B8B7556E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544" y="26987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2544" y="1176322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403D3CDD-33A3-4E25-A0C7-CE0E2DEBD171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2DAA50C9-BD3A-4A0F-891B-F2B8B7556EF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6016" y="0"/>
            <a:ext cx="9144000" cy="6858024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7270629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341934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5841868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7322976" y="5055119"/>
            <a:ext cx="1894702" cy="1678386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286645" y="3871493"/>
            <a:ext cx="1541824" cy="142422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357950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5857884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28596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403D3CDD-33A3-4E25-A0C7-CE0E2DEBD171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2DAA50C9-BD3A-4A0F-891B-F2B8B7556E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571496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403D3CDD-33A3-4E25-A0C7-CE0E2DEBD171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2DAA50C9-BD3A-4A0F-891B-F2B8B7556E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403D3CDD-33A3-4E25-A0C7-CE0E2DEBD171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2DAA50C9-BD3A-4A0F-891B-F2B8B7556E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403D3CDD-33A3-4E25-A0C7-CE0E2DEBD171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2DAA50C9-BD3A-4A0F-891B-F2B8B7556E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737" y="719158"/>
            <a:ext cx="32575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4786" y="719158"/>
            <a:ext cx="4757742" cy="571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1737" y="1928804"/>
            <a:ext cx="3258000" cy="450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403D3CDD-33A3-4E25-A0C7-CE0E2DEBD171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2DAA50C9-BD3A-4A0F-891B-F2B8B7556EF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0472" y="4917323"/>
            <a:ext cx="7774866" cy="428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71472" y="623834"/>
            <a:ext cx="5486400" cy="41148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7786742" cy="1000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403D3CDD-33A3-4E25-A0C7-CE0E2DEBD171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2DAA50C9-BD3A-4A0F-891B-F2B8B7556E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ー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133600" cy="36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3D3CDD-33A3-4E25-A0C7-CE0E2DEBD171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2198578" y="1"/>
            <a:ext cx="4500594" cy="36134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4"/>
          </p:nvPr>
        </p:nvSpPr>
        <p:spPr>
          <a:xfrm>
            <a:off x="7715272" y="0"/>
            <a:ext cx="1428728" cy="36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DAA50C9-BD3A-4A0F-891B-F2B8B7556EF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27819" y="-13"/>
            <a:ext cx="9171027" cy="6856554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タイトル プレースホルダー 13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1170"/>
            <a:ext cx="8229600" cy="468535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8072430" y="5827532"/>
            <a:ext cx="1071570" cy="10366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5" r:id="rId1"/>
    <p:sldLayoutId id="2147484706" r:id="rId2"/>
    <p:sldLayoutId id="2147484707" r:id="rId3"/>
    <p:sldLayoutId id="2147484708" r:id="rId4"/>
    <p:sldLayoutId id="2147484709" r:id="rId5"/>
    <p:sldLayoutId id="2147484710" r:id="rId6"/>
    <p:sldLayoutId id="2147484711" r:id="rId7"/>
    <p:sldLayoutId id="2147484712" r:id="rId8"/>
    <p:sldLayoutId id="2147484713" r:id="rId9"/>
    <p:sldLayoutId id="2147484714" r:id="rId10"/>
    <p:sldLayoutId id="2147484715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784976" cy="1539602"/>
          </a:xfrm>
        </p:spPr>
        <p:txBody>
          <a:bodyPr>
            <a:noAutofit/>
          </a:bodyPr>
          <a:lstStyle/>
          <a:p>
            <a:pPr algn="l"/>
            <a:r>
              <a:rPr lang="ja-JP" altLang="ja-JP" sz="4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「日本語教育プログラム論</a:t>
            </a:r>
            <a:r>
              <a:rPr lang="ja-JP" altLang="ja-JP" sz="4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en-US" altLang="ja-JP" sz="4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4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ja-JP" altLang="ja-JP" sz="4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構築</a:t>
            </a:r>
            <a:r>
              <a:rPr lang="ja-JP" altLang="ja-JP" sz="4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に向けての</a:t>
            </a:r>
            <a:r>
              <a:rPr lang="ja-JP" altLang="ja-JP" sz="4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提案</a:t>
            </a:r>
            <a:endParaRPr kumimoji="1" lang="ja-JP" altLang="en-US" sz="44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503548" y="3356992"/>
            <a:ext cx="8280920" cy="954127"/>
          </a:xfrm>
        </p:spPr>
        <p:txBody>
          <a:bodyPr>
            <a:normAutofit/>
          </a:bodyPr>
          <a:lstStyle/>
          <a:p>
            <a:pPr algn="ctr"/>
            <a:r>
              <a:rPr lang="ja-JP" altLang="en-US" sz="3200" b="1" dirty="0" smtClean="0">
                <a:solidFill>
                  <a:srgbClr val="002060"/>
                </a:solidFill>
                <a:latin typeface="AR丸ゴシック体E"/>
                <a:ea typeface="AR丸ゴシック体E" panose="020F0909000000000000" pitchFamily="49" charset="-128"/>
                <a:cs typeface="メイリオ" panose="020B0604030504040204" pitchFamily="50" charset="-128"/>
              </a:rPr>
              <a:t>鈴木　秀明・大河原　尚・</a:t>
            </a:r>
            <a:r>
              <a:rPr lang="ja-JP" altLang="ja-JP" sz="3200" b="1" dirty="0" smtClean="0">
                <a:solidFill>
                  <a:srgbClr val="002060"/>
                </a:solidFill>
                <a:latin typeface="AR丸ゴシック体E"/>
                <a:ea typeface="AR丸ゴシック体E" panose="020F0909000000000000" pitchFamily="49" charset="-128"/>
                <a:cs typeface="メイリオ" panose="020B0604030504040204" pitchFamily="50" charset="-128"/>
              </a:rPr>
              <a:t>札</a:t>
            </a:r>
            <a:r>
              <a:rPr lang="ja-JP" altLang="ja-JP" sz="3200" b="1" dirty="0">
                <a:solidFill>
                  <a:srgbClr val="002060"/>
                </a:solidFill>
                <a:latin typeface="AR丸ゴシック体E"/>
                <a:ea typeface="AR丸ゴシック体E" panose="020F0909000000000000" pitchFamily="49" charset="-128"/>
                <a:cs typeface="メイリオ" panose="020B0604030504040204" pitchFamily="50" charset="-128"/>
              </a:rPr>
              <a:t>野　</a:t>
            </a:r>
            <a:r>
              <a:rPr lang="ja-JP" altLang="ja-JP" sz="3200" b="1" dirty="0" smtClean="0">
                <a:solidFill>
                  <a:srgbClr val="002060"/>
                </a:solidFill>
                <a:latin typeface="AR丸ゴシック体E"/>
                <a:ea typeface="AR丸ゴシック体E" panose="020F0909000000000000" pitchFamily="49" charset="-128"/>
                <a:cs typeface="メイリオ" panose="020B0604030504040204" pitchFamily="50" charset="-128"/>
              </a:rPr>
              <a:t>寛子</a:t>
            </a:r>
            <a:endParaRPr lang="en-US" altLang="ja-JP" sz="3200" b="1" dirty="0" smtClean="0">
              <a:solidFill>
                <a:srgbClr val="002060"/>
              </a:solidFill>
              <a:latin typeface="AR丸ゴシック体E"/>
              <a:ea typeface="AR丸ゴシック体E" panose="020F0909000000000000" pitchFamily="49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800" b="1" dirty="0" smtClean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  <a:cs typeface="メイリオ" panose="020B0604030504040204" pitchFamily="50" charset="-128"/>
              </a:rPr>
              <a:t>　　　　（目白大学）　　　　（大東文化大学）　　</a:t>
            </a:r>
            <a:r>
              <a:rPr lang="ja-JP" altLang="ja-JP" sz="1800" b="1" dirty="0" smtClean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  <a:cs typeface="メイリオ" panose="020B0604030504040204" pitchFamily="50" charset="-128"/>
              </a:rPr>
              <a:t>（</a:t>
            </a:r>
            <a:r>
              <a:rPr lang="ja-JP" altLang="ja-JP" sz="1800" b="1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  <a:cs typeface="メイリオ" panose="020B0604030504040204" pitchFamily="50" charset="-128"/>
              </a:rPr>
              <a:t>金沢工業大学）</a:t>
            </a:r>
            <a:endParaRPr kumimoji="1" lang="ja-JP" altLang="en-US" sz="1800" b="1" dirty="0">
              <a:solidFill>
                <a:srgbClr val="00206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57835"/>
            <a:ext cx="77768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2017</a:t>
            </a:r>
            <a:r>
              <a:rPr lang="ja-JP" altLang="en-US" sz="1100" dirty="0"/>
              <a:t>年度日本語教育学会春季大会パネルセッション６（早稲田</a:t>
            </a:r>
            <a:r>
              <a:rPr lang="ja-JP" altLang="en-US" sz="1100" dirty="0" smtClean="0"/>
              <a:t>大学）</a:t>
            </a:r>
            <a:endParaRPr lang="en-US" altLang="ja-JP" sz="1100" dirty="0" smtClean="0"/>
          </a:p>
          <a:p>
            <a:r>
              <a:rPr lang="ja-JP" altLang="ja-JP" sz="1050" dirty="0" smtClean="0"/>
              <a:t>「</a:t>
            </a:r>
            <a:r>
              <a:rPr lang="en-US" altLang="ja-JP" sz="1050" dirty="0" smtClean="0"/>
              <a:t>『</a:t>
            </a:r>
            <a:r>
              <a:rPr lang="ja-JP" altLang="ja-JP" sz="1050" dirty="0" smtClean="0"/>
              <a:t>日本語</a:t>
            </a:r>
            <a:r>
              <a:rPr lang="ja-JP" altLang="ja-JP" sz="1050" dirty="0"/>
              <a:t>教育</a:t>
            </a:r>
            <a:r>
              <a:rPr lang="ja-JP" altLang="ja-JP" sz="1050" dirty="0" smtClean="0"/>
              <a:t>プログラム論</a:t>
            </a:r>
            <a:r>
              <a:rPr lang="en-US" altLang="ja-JP" sz="1050" dirty="0" smtClean="0"/>
              <a:t>』</a:t>
            </a:r>
            <a:r>
              <a:rPr lang="ja-JP" altLang="ja-JP" sz="1050" dirty="0" smtClean="0"/>
              <a:t>構築</a:t>
            </a:r>
            <a:r>
              <a:rPr lang="ja-JP" altLang="ja-JP" sz="1050" dirty="0"/>
              <a:t>に向けての</a:t>
            </a:r>
            <a:r>
              <a:rPr lang="ja-JP" altLang="ja-JP" sz="1050" dirty="0" smtClean="0"/>
              <a:t>提案</a:t>
            </a:r>
            <a:r>
              <a:rPr lang="ja-JP" altLang="en-US" sz="1050" dirty="0" smtClean="0"/>
              <a:t>」</a:t>
            </a:r>
            <a:endParaRPr lang="ja-JP" altLang="ja-JP" sz="1050" dirty="0"/>
          </a:p>
          <a:p>
            <a:endParaRPr kumimoji="1" lang="ja-JP" altLang="en-US" sz="1100" dirty="0"/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395536" y="5373216"/>
            <a:ext cx="8496944" cy="7920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1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700" dirty="0">
              <a:latin typeface="AR丸ゴシック体E" panose="020F0909000000000000" pitchFamily="49" charset="-128"/>
              <a:ea typeface="AR丸ゴシック体E" panose="020F09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95536" y="4892097"/>
            <a:ext cx="864096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>
                <a:solidFill>
                  <a:srgbClr val="002060"/>
                </a:solidFill>
              </a:rPr>
              <a:t>＜共同研究者＞</a:t>
            </a:r>
          </a:p>
          <a:p>
            <a:r>
              <a:rPr lang="en-US" altLang="ja-JP" sz="2000" dirty="0" smtClean="0">
                <a:solidFill>
                  <a:srgbClr val="002060"/>
                </a:solidFill>
              </a:rPr>
              <a:t>            </a:t>
            </a:r>
            <a:r>
              <a:rPr lang="ja-JP" altLang="ja-JP" sz="2000" dirty="0" smtClean="0">
                <a:solidFill>
                  <a:srgbClr val="002060"/>
                </a:solidFill>
                <a:latin typeface="AR丸ゴシック体E"/>
              </a:rPr>
              <a:t>遠藤藍子</a:t>
            </a:r>
            <a:r>
              <a:rPr lang="en-US" altLang="ja-JP" sz="2000" dirty="0" smtClean="0">
                <a:solidFill>
                  <a:srgbClr val="002060"/>
                </a:solidFill>
                <a:latin typeface="AR丸ゴシック体E"/>
              </a:rPr>
              <a:t> </a:t>
            </a:r>
            <a:r>
              <a:rPr lang="ja-JP" altLang="en-US" sz="2000" dirty="0" smtClean="0">
                <a:solidFill>
                  <a:srgbClr val="002060"/>
                </a:solidFill>
                <a:latin typeface="AR丸ゴシック体E"/>
              </a:rPr>
              <a:t>・ </a:t>
            </a:r>
            <a:r>
              <a:rPr lang="ja-JP" altLang="ja-JP" sz="2000" dirty="0" smtClean="0">
                <a:solidFill>
                  <a:srgbClr val="002060"/>
                </a:solidFill>
                <a:latin typeface="AR丸ゴシック体E"/>
              </a:rPr>
              <a:t>小池亜子</a:t>
            </a:r>
            <a:r>
              <a:rPr lang="en-US" altLang="ja-JP" sz="2000" dirty="0" smtClean="0">
                <a:solidFill>
                  <a:srgbClr val="002060"/>
                </a:solidFill>
                <a:latin typeface="AR丸ゴシック体E"/>
              </a:rPr>
              <a:t> </a:t>
            </a:r>
            <a:r>
              <a:rPr lang="ja-JP" altLang="en-US" sz="2000" dirty="0" smtClean="0">
                <a:solidFill>
                  <a:srgbClr val="002060"/>
                </a:solidFill>
                <a:latin typeface="AR丸ゴシック体E"/>
              </a:rPr>
              <a:t>・ </a:t>
            </a:r>
            <a:r>
              <a:rPr lang="ja-JP" altLang="ja-JP" sz="2000" dirty="0" smtClean="0">
                <a:solidFill>
                  <a:srgbClr val="002060"/>
                </a:solidFill>
                <a:latin typeface="AR丸ゴシック体E"/>
              </a:rPr>
              <a:t>菅谷有子</a:t>
            </a:r>
            <a:r>
              <a:rPr lang="en-US" altLang="ja-JP" sz="2000" dirty="0" smtClean="0">
                <a:solidFill>
                  <a:srgbClr val="002060"/>
                </a:solidFill>
                <a:latin typeface="AR丸ゴシック体E"/>
              </a:rPr>
              <a:t> </a:t>
            </a:r>
            <a:r>
              <a:rPr lang="ja-JP" altLang="en-US" sz="2000" dirty="0" smtClean="0">
                <a:solidFill>
                  <a:srgbClr val="002060"/>
                </a:solidFill>
                <a:latin typeface="AR丸ゴシック体E"/>
              </a:rPr>
              <a:t>・ </a:t>
            </a:r>
            <a:r>
              <a:rPr lang="ja-JP" altLang="ja-JP" sz="2000" dirty="0" smtClean="0">
                <a:solidFill>
                  <a:srgbClr val="002060"/>
                </a:solidFill>
                <a:latin typeface="AR丸ゴシック体E"/>
              </a:rPr>
              <a:t>田中和美</a:t>
            </a:r>
            <a:r>
              <a:rPr lang="en-US" altLang="ja-JP" sz="2000" dirty="0" smtClean="0">
                <a:solidFill>
                  <a:srgbClr val="002060"/>
                </a:solidFill>
                <a:latin typeface="AR丸ゴシック体E"/>
              </a:rPr>
              <a:t> </a:t>
            </a:r>
            <a:r>
              <a:rPr lang="ja-JP" altLang="en-US" sz="2000" dirty="0" smtClean="0">
                <a:solidFill>
                  <a:srgbClr val="002060"/>
                </a:solidFill>
                <a:latin typeface="AR丸ゴシック体E"/>
              </a:rPr>
              <a:t>・   </a:t>
            </a:r>
            <a:r>
              <a:rPr lang="ja-JP" altLang="ja-JP" sz="2000" dirty="0" smtClean="0">
                <a:solidFill>
                  <a:srgbClr val="002060"/>
                </a:solidFill>
                <a:latin typeface="AR丸ゴシック体E"/>
              </a:rPr>
              <a:t>徳永あかね</a:t>
            </a:r>
            <a:endParaRPr lang="en-US" altLang="ja-JP" sz="2000" dirty="0" smtClean="0">
              <a:solidFill>
                <a:srgbClr val="002060"/>
              </a:solidFill>
              <a:latin typeface="AR丸ゴシック体E"/>
            </a:endParaRPr>
          </a:p>
          <a:p>
            <a:r>
              <a:rPr lang="en-US" altLang="ja-JP" sz="1400" dirty="0" smtClean="0">
                <a:solidFill>
                  <a:srgbClr val="002060"/>
                </a:solidFill>
              </a:rPr>
              <a:t>                 </a:t>
            </a:r>
            <a:r>
              <a:rPr lang="ja-JP" altLang="ja-JP" sz="1400" dirty="0" smtClean="0">
                <a:solidFill>
                  <a:srgbClr val="002060"/>
                </a:solidFill>
              </a:rPr>
              <a:t>（</a:t>
            </a:r>
            <a:r>
              <a:rPr lang="ja-JP" altLang="ja-JP" sz="1400" dirty="0">
                <a:solidFill>
                  <a:srgbClr val="002060"/>
                </a:solidFill>
              </a:rPr>
              <a:t>開智学園</a:t>
            </a:r>
            <a:r>
              <a:rPr lang="ja-JP" altLang="ja-JP" sz="1400" dirty="0" smtClean="0">
                <a:solidFill>
                  <a:srgbClr val="002060"/>
                </a:solidFill>
              </a:rPr>
              <a:t>）</a:t>
            </a:r>
            <a:r>
              <a:rPr lang="en-US" altLang="ja-JP" sz="1400" dirty="0" smtClean="0">
                <a:solidFill>
                  <a:srgbClr val="002060"/>
                </a:solidFill>
              </a:rPr>
              <a:t> </a:t>
            </a:r>
            <a:r>
              <a:rPr lang="ja-JP" altLang="ja-JP" sz="1400" dirty="0" smtClean="0">
                <a:solidFill>
                  <a:srgbClr val="002060"/>
                </a:solidFill>
              </a:rPr>
              <a:t> </a:t>
            </a:r>
            <a:r>
              <a:rPr lang="en-US" altLang="ja-JP" sz="1400" dirty="0" smtClean="0">
                <a:solidFill>
                  <a:srgbClr val="002060"/>
                </a:solidFill>
              </a:rPr>
              <a:t>    </a:t>
            </a:r>
            <a:r>
              <a:rPr lang="ja-JP" altLang="ja-JP" sz="1400" dirty="0" smtClean="0">
                <a:solidFill>
                  <a:srgbClr val="002060"/>
                </a:solidFill>
              </a:rPr>
              <a:t>（</a:t>
            </a:r>
            <a:r>
              <a:rPr lang="ja-JP" altLang="ja-JP" sz="1400" dirty="0">
                <a:solidFill>
                  <a:srgbClr val="002060"/>
                </a:solidFill>
              </a:rPr>
              <a:t>国士舘大学</a:t>
            </a:r>
            <a:r>
              <a:rPr lang="ja-JP" altLang="ja-JP" sz="1400" dirty="0" smtClean="0">
                <a:solidFill>
                  <a:srgbClr val="002060"/>
                </a:solidFill>
              </a:rPr>
              <a:t>）</a:t>
            </a:r>
            <a:r>
              <a:rPr lang="en-US" altLang="ja-JP" sz="1400" dirty="0" smtClean="0">
                <a:solidFill>
                  <a:srgbClr val="002060"/>
                </a:solidFill>
              </a:rPr>
              <a:t>      </a:t>
            </a:r>
            <a:r>
              <a:rPr lang="en-US" altLang="ja-JP" sz="1400" dirty="0" smtClean="0">
                <a:solidFill>
                  <a:srgbClr val="002060"/>
                </a:solidFill>
              </a:rPr>
              <a:t>   </a:t>
            </a:r>
            <a:r>
              <a:rPr lang="ja-JP" altLang="ja-JP" sz="1400" dirty="0" smtClean="0">
                <a:solidFill>
                  <a:srgbClr val="002060"/>
                </a:solidFill>
              </a:rPr>
              <a:t>（</a:t>
            </a:r>
            <a:r>
              <a:rPr lang="ja-JP" altLang="ja-JP" sz="1400" dirty="0">
                <a:solidFill>
                  <a:srgbClr val="002060"/>
                </a:solidFill>
              </a:rPr>
              <a:t>東京大学</a:t>
            </a:r>
            <a:r>
              <a:rPr lang="ja-JP" altLang="ja-JP" sz="1400" dirty="0" smtClean="0">
                <a:solidFill>
                  <a:srgbClr val="002060"/>
                </a:solidFill>
              </a:rPr>
              <a:t>）（</a:t>
            </a:r>
            <a:r>
              <a:rPr lang="ja-JP" altLang="ja-JP" sz="1400" dirty="0">
                <a:solidFill>
                  <a:srgbClr val="002060"/>
                </a:solidFill>
              </a:rPr>
              <a:t>元国際基督教大学</a:t>
            </a:r>
            <a:r>
              <a:rPr lang="ja-JP" altLang="ja-JP" sz="1400" dirty="0" smtClean="0">
                <a:solidFill>
                  <a:srgbClr val="002060"/>
                </a:solidFill>
              </a:rPr>
              <a:t>）</a:t>
            </a:r>
            <a:r>
              <a:rPr lang="en-US" altLang="ja-JP" sz="1400" dirty="0" smtClean="0">
                <a:solidFill>
                  <a:srgbClr val="002060"/>
                </a:solidFill>
              </a:rPr>
              <a:t>   </a:t>
            </a:r>
            <a:r>
              <a:rPr lang="ja-JP" altLang="ja-JP" sz="1400" dirty="0" smtClean="0">
                <a:solidFill>
                  <a:srgbClr val="002060"/>
                </a:solidFill>
              </a:rPr>
              <a:t>（</a:t>
            </a:r>
            <a:r>
              <a:rPr lang="ja-JP" altLang="ja-JP" sz="1400" dirty="0">
                <a:solidFill>
                  <a:srgbClr val="002060"/>
                </a:solidFill>
              </a:rPr>
              <a:t>神田外語大学）</a:t>
            </a:r>
          </a:p>
          <a:p>
            <a:r>
              <a:rPr lang="en-US" altLang="ja-JP" sz="2000" dirty="0" smtClean="0">
                <a:solidFill>
                  <a:srgbClr val="002060"/>
                </a:solidFill>
              </a:rPr>
              <a:t>            </a:t>
            </a:r>
            <a:r>
              <a:rPr lang="ja-JP" altLang="ja-JP" sz="2000" dirty="0" smtClean="0">
                <a:solidFill>
                  <a:srgbClr val="002060"/>
                </a:solidFill>
                <a:latin typeface="AR丸ゴシック体E"/>
              </a:rPr>
              <a:t>中河和子</a:t>
            </a:r>
            <a:r>
              <a:rPr lang="en-US" altLang="ja-JP" sz="2000" dirty="0" smtClean="0">
                <a:solidFill>
                  <a:srgbClr val="002060"/>
                </a:solidFill>
                <a:latin typeface="AR丸ゴシック体E"/>
              </a:rPr>
              <a:t>   </a:t>
            </a:r>
            <a:r>
              <a:rPr lang="ja-JP" altLang="en-US" sz="2000" dirty="0" smtClean="0">
                <a:solidFill>
                  <a:srgbClr val="002060"/>
                </a:solidFill>
                <a:latin typeface="AR丸ゴシック体E"/>
              </a:rPr>
              <a:t>・</a:t>
            </a:r>
            <a:r>
              <a:rPr lang="ja-JP" altLang="ja-JP" sz="2000" dirty="0" smtClean="0">
                <a:solidFill>
                  <a:srgbClr val="002060"/>
                </a:solidFill>
                <a:latin typeface="AR丸ゴシック体E"/>
              </a:rPr>
              <a:t>古川嘉子</a:t>
            </a:r>
            <a:r>
              <a:rPr lang="en-US" altLang="ja-JP" sz="2000" dirty="0" smtClean="0">
                <a:solidFill>
                  <a:srgbClr val="002060"/>
                </a:solidFill>
                <a:latin typeface="AR丸ゴシック体E"/>
              </a:rPr>
              <a:t>  </a:t>
            </a:r>
            <a:r>
              <a:rPr lang="ja-JP" altLang="en-US" sz="2000" dirty="0" smtClean="0">
                <a:solidFill>
                  <a:srgbClr val="002060"/>
                </a:solidFill>
                <a:latin typeface="AR丸ゴシック体E"/>
              </a:rPr>
              <a:t>・ </a:t>
            </a:r>
            <a:r>
              <a:rPr lang="ja-JP" altLang="ja-JP" sz="2000" dirty="0" smtClean="0">
                <a:solidFill>
                  <a:srgbClr val="002060"/>
                </a:solidFill>
                <a:latin typeface="AR丸ゴシック体E"/>
              </a:rPr>
              <a:t>ボイクマン総子</a:t>
            </a:r>
            <a:r>
              <a:rPr lang="en-US" altLang="ja-JP" sz="2000" dirty="0" smtClean="0">
                <a:solidFill>
                  <a:srgbClr val="002060"/>
                </a:solidFill>
                <a:latin typeface="AR丸ゴシック体E"/>
              </a:rPr>
              <a:t>  </a:t>
            </a:r>
            <a:r>
              <a:rPr lang="ja-JP" altLang="en-US" sz="2000" dirty="0" smtClean="0">
                <a:solidFill>
                  <a:srgbClr val="002060"/>
                </a:solidFill>
                <a:latin typeface="AR丸ゴシック体E"/>
              </a:rPr>
              <a:t>・   </a:t>
            </a:r>
            <a:r>
              <a:rPr lang="ja-JP" altLang="ja-JP" sz="2000" dirty="0" smtClean="0">
                <a:solidFill>
                  <a:srgbClr val="002060"/>
                </a:solidFill>
                <a:latin typeface="AR丸ゴシック体E"/>
              </a:rPr>
              <a:t>松下達彦</a:t>
            </a:r>
            <a:endParaRPr lang="en-US" altLang="ja-JP" sz="2000" dirty="0" smtClean="0">
              <a:solidFill>
                <a:srgbClr val="002060"/>
              </a:solidFill>
              <a:latin typeface="AR丸ゴシック体E"/>
            </a:endParaRPr>
          </a:p>
          <a:p>
            <a:r>
              <a:rPr lang="en-US" altLang="ja-JP" sz="1400" dirty="0" smtClean="0">
                <a:solidFill>
                  <a:srgbClr val="002060"/>
                </a:solidFill>
              </a:rPr>
              <a:t> </a:t>
            </a:r>
            <a:r>
              <a:rPr lang="en-US" altLang="ja-JP" sz="1400" dirty="0" smtClean="0">
                <a:solidFill>
                  <a:srgbClr val="002060"/>
                </a:solidFill>
              </a:rPr>
              <a:t>   </a:t>
            </a:r>
            <a:r>
              <a:rPr lang="ja-JP" altLang="ja-JP" sz="1400" dirty="0" smtClean="0">
                <a:solidFill>
                  <a:srgbClr val="002060"/>
                </a:solidFill>
              </a:rPr>
              <a:t>（</a:t>
            </a:r>
            <a:r>
              <a:rPr lang="ja-JP" altLang="ja-JP" sz="1400" dirty="0">
                <a:solidFill>
                  <a:srgbClr val="002060"/>
                </a:solidFill>
              </a:rPr>
              <a:t>トヤマ・ヤポニカ</a:t>
            </a:r>
            <a:r>
              <a:rPr lang="ja-JP" altLang="ja-JP" sz="1400" dirty="0" smtClean="0">
                <a:solidFill>
                  <a:srgbClr val="002060"/>
                </a:solidFill>
              </a:rPr>
              <a:t>）</a:t>
            </a:r>
            <a:r>
              <a:rPr lang="ja-JP" altLang="ja-JP" sz="1400" dirty="0">
                <a:solidFill>
                  <a:srgbClr val="002060"/>
                </a:solidFill>
              </a:rPr>
              <a:t>（国際交流基金</a:t>
            </a:r>
            <a:r>
              <a:rPr lang="ja-JP" altLang="ja-JP" sz="1400" dirty="0" smtClean="0">
                <a:solidFill>
                  <a:srgbClr val="002060"/>
                </a:solidFill>
              </a:rPr>
              <a:t>）</a:t>
            </a:r>
            <a:r>
              <a:rPr lang="en-US" altLang="ja-JP" sz="1400" dirty="0" smtClean="0">
                <a:solidFill>
                  <a:srgbClr val="002060"/>
                </a:solidFill>
              </a:rPr>
              <a:t>     </a:t>
            </a:r>
            <a:r>
              <a:rPr lang="en-US" altLang="ja-JP" sz="1400" dirty="0" smtClean="0">
                <a:solidFill>
                  <a:srgbClr val="002060"/>
                </a:solidFill>
              </a:rPr>
              <a:t>            </a:t>
            </a:r>
            <a:r>
              <a:rPr lang="ja-JP" altLang="ja-JP" sz="1400" dirty="0" smtClean="0">
                <a:solidFill>
                  <a:srgbClr val="002060"/>
                </a:solidFill>
              </a:rPr>
              <a:t>（</a:t>
            </a:r>
            <a:r>
              <a:rPr lang="ja-JP" altLang="ja-JP" sz="1400" dirty="0">
                <a:solidFill>
                  <a:srgbClr val="002060"/>
                </a:solidFill>
              </a:rPr>
              <a:t>東京大学</a:t>
            </a:r>
            <a:r>
              <a:rPr lang="ja-JP" altLang="ja-JP" sz="1400" dirty="0" smtClean="0">
                <a:solidFill>
                  <a:srgbClr val="002060"/>
                </a:solidFill>
              </a:rPr>
              <a:t>）</a:t>
            </a:r>
            <a:r>
              <a:rPr lang="en-US" altLang="ja-JP" sz="1400" dirty="0" smtClean="0">
                <a:solidFill>
                  <a:srgbClr val="002060"/>
                </a:solidFill>
              </a:rPr>
              <a:t>       </a:t>
            </a:r>
            <a:r>
              <a:rPr lang="en-US" altLang="ja-JP" sz="1400" dirty="0" smtClean="0">
                <a:solidFill>
                  <a:srgbClr val="002060"/>
                </a:solidFill>
              </a:rPr>
              <a:t>                     </a:t>
            </a:r>
            <a:r>
              <a:rPr lang="ja-JP" altLang="ja-JP" sz="1400" dirty="0" smtClean="0">
                <a:solidFill>
                  <a:srgbClr val="002060"/>
                </a:solidFill>
              </a:rPr>
              <a:t>（</a:t>
            </a:r>
            <a:r>
              <a:rPr lang="ja-JP" altLang="ja-JP" sz="1400" dirty="0">
                <a:solidFill>
                  <a:srgbClr val="002060"/>
                </a:solidFill>
              </a:rPr>
              <a:t>東京大学）</a:t>
            </a:r>
          </a:p>
        </p:txBody>
      </p:sp>
    </p:spTree>
    <p:extLst>
      <p:ext uri="{BB962C8B-B14F-4D97-AF65-F5344CB8AC3E}">
        <p14:creationId xmlns:p14="http://schemas.microsoft.com/office/powerpoint/2010/main" val="92790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/>
        </p:nvSpPr>
        <p:spPr>
          <a:xfrm>
            <a:off x="107504" y="404664"/>
            <a:ext cx="8928992" cy="61926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"/>
              <a:buChar char="l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rgbClr val="C00000"/>
              </a:buClr>
              <a:buSzPct val="65000"/>
              <a:buFont typeface="Wingdings"/>
              <a:buChar char="l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rgbClr val="C00000"/>
              </a:buClr>
              <a:buSzPct val="60000"/>
              <a:buFont typeface="Wingdings"/>
              <a:buChar char="l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5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Char char="l"/>
              <a:defRPr kumimoji="1" sz="190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/>
              <a:buNone/>
            </a:pPr>
            <a:r>
              <a:rPr lang="en-US" altLang="ja-JP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問題が生じる場面</a:t>
            </a:r>
            <a:r>
              <a:rPr lang="en-US" altLang="ja-JP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45720" indent="0">
              <a:buFont typeface="Wingdings"/>
              <a:buNone/>
            </a:pPr>
            <a:r>
              <a:rPr lang="ja-JP" altLang="en-US" sz="12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2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Font typeface="Wingdings"/>
              <a:buNone/>
            </a:pPr>
            <a:endParaRPr lang="en-US" altLang="ja-JP" sz="1200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担当教員　　　　　</a:t>
            </a:r>
            <a:r>
              <a:rPr lang="en-US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vs 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授業担当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教員</a:t>
            </a:r>
            <a:endParaRPr lang="en-US" altLang="ja-JP" sz="28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  <a:r>
              <a:rPr lang="ja-JP" altLang="ja-JP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教員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en-US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vs 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コーディネータ</a:t>
            </a:r>
            <a:endParaRPr lang="en-US" altLang="ja-JP" sz="28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教員　 </a:t>
            </a:r>
            <a:r>
              <a:rPr lang="en-US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 </a:t>
            </a:r>
            <a:r>
              <a:rPr lang="en-US" altLang="ja-JP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vs </a:t>
            </a:r>
            <a:r>
              <a:rPr lang="ja-JP" altLang="en-US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学習者</a:t>
            </a:r>
            <a:endParaRPr lang="en-US" altLang="ja-JP" sz="28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教員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          　　　　</a:t>
            </a:r>
            <a:r>
              <a:rPr lang="en-US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vs 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職員</a:t>
            </a:r>
            <a:endParaRPr lang="en-US" altLang="ja-JP" sz="28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</a:t>
            </a:r>
            <a:r>
              <a:rPr lang="ja-JP" altLang="ja-JP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日本語教育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コーディネータ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vs 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行政職員</a:t>
            </a:r>
            <a:r>
              <a:rPr lang="ja-JP" altLang="en-US" sz="2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en-US" altLang="ja-JP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 </a:t>
            </a:r>
            <a:endParaRPr lang="en-US" altLang="ja-JP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2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en-US" sz="2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</a:t>
            </a:r>
            <a:endParaRPr lang="en-US" altLang="ja-JP" sz="2800" b="1" kern="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2800" b="1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 algn="ctr">
              <a:buNone/>
            </a:pPr>
            <a:r>
              <a:rPr lang="ja-JP" altLang="en-US" sz="36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立場によって物事</a:t>
            </a:r>
            <a:r>
              <a:rPr lang="ja-JP" altLang="en-US" sz="36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36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捉え方が異なる！！</a:t>
            </a:r>
            <a:endParaRPr lang="en-US" altLang="ja-JP" sz="3600" b="1" kern="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834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/>
        </p:nvSpPr>
        <p:spPr>
          <a:xfrm>
            <a:off x="395536" y="404664"/>
            <a:ext cx="8496944" cy="61926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"/>
              <a:buChar char="l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rgbClr val="C00000"/>
              </a:buClr>
              <a:buSzPct val="65000"/>
              <a:buFont typeface="Wingdings"/>
              <a:buChar char="l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rgbClr val="C00000"/>
              </a:buClr>
              <a:buSzPct val="60000"/>
              <a:buFont typeface="Wingdings"/>
              <a:buChar char="l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5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Char char="l"/>
              <a:defRPr kumimoji="1" sz="190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/>
              <a:buNone/>
            </a:pPr>
            <a:r>
              <a:rPr lang="en-US" altLang="ja-JP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問題解決に向けて</a:t>
            </a:r>
            <a:r>
              <a:rPr lang="en-US" altLang="ja-JP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45720" indent="0">
              <a:buNone/>
            </a:pPr>
            <a:r>
              <a:rPr lang="en-US" altLang="ja-JP" sz="36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6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</a:t>
            </a:r>
            <a:r>
              <a:rPr lang="ja-JP" altLang="ja-JP" sz="3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関係者がプログラムを俯瞰</a:t>
            </a:r>
            <a:r>
              <a:rPr lang="ja-JP" altLang="en-US" sz="3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　　　　　　　</a:t>
            </a:r>
            <a:endParaRPr lang="en-US" altLang="ja-JP" sz="3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3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ja-JP" sz="3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問題の所在を正確に認識</a:t>
            </a:r>
            <a:r>
              <a:rPr lang="ja-JP" altLang="en-US" sz="3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　　　　　　　</a:t>
            </a:r>
            <a:endParaRPr lang="en-US" altLang="ja-JP" sz="3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3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・対話を通して、</a:t>
            </a:r>
            <a:r>
              <a:rPr lang="ja-JP" altLang="ja-JP" sz="3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解決策を探っていく</a:t>
            </a:r>
            <a:endParaRPr lang="en-US" altLang="ja-JP" sz="3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3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・対話の際に、道具や枠組みを用いる</a:t>
            </a:r>
            <a:endParaRPr lang="en-US" altLang="ja-JP" sz="3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Font typeface="Wingdings"/>
              <a:buNone/>
            </a:pPr>
            <a:endParaRPr lang="en-US" altLang="ja-JP" sz="3600" b="1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 algn="ctr">
              <a:buFont typeface="Wingdings"/>
              <a:buNone/>
            </a:pPr>
            <a:r>
              <a:rPr lang="ja-JP" altLang="en-US" sz="40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プログラム的視点</a:t>
            </a:r>
            <a:r>
              <a:rPr lang="ja-JP" altLang="en-US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endParaRPr lang="en-US" altLang="ja-JP" b="1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 algn="ctr">
              <a:buFont typeface="Wingdings"/>
              <a:buNone/>
            </a:pPr>
            <a:r>
              <a:rPr lang="ja-JP" altLang="en-US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日々</a:t>
            </a:r>
            <a:r>
              <a:rPr lang="ja-JP" altLang="en-US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b="1" kern="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活動を</a:t>
            </a:r>
            <a:r>
              <a:rPr lang="ja-JP" altLang="en-US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捉えることが必要</a:t>
            </a:r>
            <a:endParaRPr lang="en-US" altLang="ja-JP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28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                    </a:t>
            </a:r>
            <a:r>
              <a:rPr lang="en-US" altLang="ja-JP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24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Font typeface="Wingdings"/>
              <a:buNone/>
            </a:pPr>
            <a:r>
              <a:rPr lang="ja-JP" altLang="en-US" sz="12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2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492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404664"/>
            <a:ext cx="856895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Font typeface="Wingdings"/>
              <a:buNone/>
            </a:pPr>
            <a:r>
              <a:rPr lang="en-US" altLang="ja-JP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本パネルセッションの</a:t>
            </a:r>
            <a:r>
              <a:rPr lang="ja-JP" altLang="en-US" sz="4000" b="1" kern="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趣旨</a:t>
            </a:r>
            <a:r>
              <a:rPr lang="en-US" altLang="ja-JP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3200" kern="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3200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8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日本語教育の多様化に伴い、日本語</a:t>
            </a:r>
            <a:r>
              <a:rPr lang="ja-JP" altLang="en-US" sz="2800" kern="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教育</a:t>
            </a:r>
            <a:r>
              <a:rPr lang="ja-JP" altLang="en-US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関係者には</a:t>
            </a:r>
            <a:endParaRPr lang="en-US" altLang="ja-JP" sz="28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プログラム</a:t>
            </a:r>
            <a:r>
              <a:rPr lang="ja-JP" altLang="en-US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の視点から、日々の活動</a:t>
            </a:r>
            <a:r>
              <a:rPr lang="ja-JP" altLang="en-US" sz="2800" kern="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捉える</a:t>
            </a:r>
            <a:r>
              <a:rPr lang="ja-JP" altLang="en-US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ことが必要</a:t>
            </a:r>
            <a:r>
              <a:rPr lang="ja-JP" altLang="en-US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</a:t>
            </a:r>
            <a:r>
              <a:rPr lang="ja-JP" altLang="en-US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時代になった</a:t>
            </a:r>
            <a:endParaRPr lang="en-US" altLang="ja-JP" sz="28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800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24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＜現場に求められるもの＞</a:t>
            </a:r>
            <a:endParaRPr lang="en-US" altLang="ja-JP" sz="2800" b="1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Font typeface="Wingdings"/>
              <a:buNone/>
            </a:pPr>
            <a:r>
              <a:rPr lang="ja-JP" altLang="en-US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・立場が異なる相手との実りある</a:t>
            </a:r>
            <a:r>
              <a:rPr lang="ja-JP" altLang="en-US" sz="28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対話</a:t>
            </a:r>
            <a:endParaRPr lang="en-US" altLang="ja-JP" sz="2800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Font typeface="Wingdings"/>
              <a:buNone/>
            </a:pPr>
            <a:r>
              <a:rPr lang="ja-JP" altLang="en-US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28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対話</a:t>
            </a:r>
            <a:r>
              <a:rPr lang="ja-JP" altLang="en-US" sz="2800" kern="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を円滑に</a:t>
            </a:r>
            <a:r>
              <a:rPr lang="ja-JP" altLang="en-US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進めるための</a:t>
            </a:r>
            <a:r>
              <a:rPr lang="ja-JP" altLang="en-US" sz="28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道具</a:t>
            </a:r>
            <a:r>
              <a:rPr lang="ja-JP" altLang="en-US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と議論の</a:t>
            </a:r>
            <a:r>
              <a:rPr lang="ja-JP" altLang="en-US" sz="28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</a:t>
            </a:r>
            <a:endParaRPr lang="en-US" altLang="ja-JP" sz="2800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Font typeface="Wingdings"/>
              <a:buNone/>
            </a:pPr>
            <a:r>
              <a:rPr lang="ja-JP" altLang="en-US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・有益な議論を進めていく上での</a:t>
            </a:r>
            <a:r>
              <a:rPr lang="ja-JP" altLang="en-US" sz="28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枠組み</a:t>
            </a:r>
            <a:endParaRPr lang="en-US" altLang="ja-JP" sz="2800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Font typeface="Wingdings"/>
              <a:buNone/>
            </a:pPr>
            <a:r>
              <a:rPr lang="ja-JP" altLang="en-US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</a:t>
            </a:r>
            <a:endParaRPr lang="en-US" altLang="ja-JP" sz="2800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 algn="ctr">
              <a:buNone/>
            </a:pPr>
            <a:r>
              <a:rPr lang="ja-JP" altLang="ja-JP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日本語教育</a:t>
            </a:r>
            <a:r>
              <a:rPr lang="ja-JP" altLang="ja-JP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プログラム論</a:t>
            </a:r>
            <a:r>
              <a:rPr lang="ja-JP" altLang="ja-JP" sz="3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ja-JP" altLang="en-US" sz="3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の構築</a:t>
            </a:r>
            <a:endParaRPr lang="en-US" altLang="ja-JP" sz="3600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8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395536" y="692696"/>
            <a:ext cx="8496944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kern="0" dirty="0" smtClean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本パネルセッションの</a:t>
            </a:r>
            <a:r>
              <a:rPr lang="ja-JP" altLang="en-US" sz="4000" b="1" kern="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構成</a:t>
            </a:r>
          </a:p>
        </p:txBody>
      </p:sp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251520" y="1235169"/>
            <a:ext cx="8712968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"/>
              <a:buChar char="l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rgbClr val="C00000"/>
              </a:buClr>
              <a:buSzPct val="65000"/>
              <a:buFont typeface="Wingdings"/>
              <a:buChar char="l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rgbClr val="C00000"/>
              </a:buClr>
              <a:buSzPct val="60000"/>
              <a:buFont typeface="Wingdings"/>
              <a:buChar char="l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5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Char char="l"/>
              <a:defRPr kumimoji="1" sz="190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ja-JP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1:</a:t>
            </a:r>
            <a:r>
              <a:rPr lang="ja-JP" altLang="ja-JP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日本語教育におけるプログラム的視点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の重要性</a:t>
            </a:r>
            <a:r>
              <a:rPr lang="en-US" altLang="ja-JP" sz="2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</a:t>
            </a:r>
            <a:r>
              <a:rPr lang="ja-JP" altLang="en-US" sz="20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　　  　（鈴木）</a:t>
            </a:r>
            <a:r>
              <a:rPr lang="en-US" altLang="ja-JP" sz="20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0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2:</a:t>
            </a:r>
            <a:r>
              <a:rPr lang="ja-JP" altLang="ja-JP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日本語教育プログラムの運営に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おける対話の</a:t>
            </a:r>
            <a:endParaRPr lang="en-US" altLang="ja-JP" sz="28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ための</a:t>
            </a:r>
            <a:r>
              <a:rPr lang="ja-JP" altLang="ja-JP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「道具」と議論の「場」の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必要性</a:t>
            </a:r>
            <a:r>
              <a:rPr lang="en-US" altLang="ja-JP" sz="2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</a:t>
            </a:r>
            <a:r>
              <a:rPr lang="ja-JP" altLang="en-US" sz="24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20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（大河原）</a:t>
            </a:r>
            <a:endParaRPr lang="ja-JP" altLang="ja-JP" sz="20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en-US" altLang="ja-JP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3:</a:t>
            </a:r>
            <a:r>
              <a:rPr lang="ja-JP" altLang="en-US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「日本語教育プログラム論」の構築</a:t>
            </a:r>
            <a:r>
              <a:rPr lang="en-US" altLang="ja-JP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</a:t>
            </a:r>
            <a:r>
              <a:rPr lang="ja-JP" altLang="en-US" sz="24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20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       （札野）</a:t>
            </a:r>
            <a:endParaRPr lang="en-US" altLang="ja-JP" sz="20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  <a:tabLst>
                <a:tab pos="627063" algn="l"/>
              </a:tabLst>
            </a:pPr>
            <a:r>
              <a:rPr lang="en-US" altLang="ja-JP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4:</a:t>
            </a:r>
            <a:r>
              <a:rPr lang="ja-JP" altLang="en-US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フロアとのディスカッション</a:t>
            </a:r>
            <a:r>
              <a:rPr lang="en-US" altLang="ja-JP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kern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endParaRPr lang="en-US" altLang="ja-JP" kern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69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107504" y="2348880"/>
            <a:ext cx="8820472" cy="1793167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ja-JP" altLang="en-US" kern="0" dirty="0"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39552" y="1844824"/>
            <a:ext cx="7920880" cy="1872208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kern="0" dirty="0" smtClean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日本語教育における</a:t>
            </a:r>
            <a:endParaRPr lang="en-US" altLang="ja-JP" b="1" kern="0" dirty="0" smtClean="0">
              <a:solidFill>
                <a:srgbClr val="00206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kern="0" dirty="0" smtClean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プログラム的視点の重要性</a:t>
            </a:r>
            <a:endParaRPr lang="ja-JP" altLang="en-US" b="1" kern="0" dirty="0">
              <a:solidFill>
                <a:srgbClr val="00206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907704" y="5016708"/>
            <a:ext cx="5472608" cy="713016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kern="0" dirty="0" smtClean="0">
                <a:solidFill>
                  <a:srgbClr val="002060"/>
                </a:solidFill>
                <a:effectLst/>
                <a:latin typeface="AR丸ゴシック体E"/>
                <a:ea typeface="メイリオ" panose="020B0604030504040204" pitchFamily="50" charset="-128"/>
                <a:cs typeface="メイリオ" panose="020B0604030504040204" pitchFamily="50" charset="-128"/>
              </a:rPr>
              <a:t>鈴木　秀明</a:t>
            </a:r>
            <a:endParaRPr lang="en-US" altLang="ja-JP" sz="3200" kern="0" dirty="0" smtClean="0">
              <a:solidFill>
                <a:srgbClr val="002060"/>
              </a:solidFill>
              <a:effectLst/>
              <a:latin typeface="AR丸ゴシック体E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800" kern="0" dirty="0" smtClean="0">
                <a:solidFill>
                  <a:srgbClr val="002060"/>
                </a:solidFill>
                <a:effectLst/>
                <a:latin typeface="AR丸ゴシック体E"/>
                <a:ea typeface="メイリオ" panose="020B0604030504040204" pitchFamily="50" charset="-128"/>
                <a:cs typeface="メイリオ" panose="020B0604030504040204" pitchFamily="50" charset="-128"/>
              </a:rPr>
              <a:t>（目白大学）</a:t>
            </a:r>
            <a:endParaRPr lang="ja-JP" altLang="en-US" sz="1800" kern="0" dirty="0">
              <a:solidFill>
                <a:srgbClr val="002060"/>
              </a:solidFill>
              <a:effectLst/>
              <a:latin typeface="AR丸ゴシック体E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62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/>
        </p:nvSpPr>
        <p:spPr>
          <a:xfrm>
            <a:off x="467544" y="731520"/>
            <a:ext cx="8352928" cy="44256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"/>
              <a:buChar char="l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rgbClr val="C00000"/>
              </a:buClr>
              <a:buSzPct val="65000"/>
              <a:buFont typeface="Wingdings"/>
              <a:buChar char="l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rgbClr val="C00000"/>
              </a:buClr>
              <a:buSzPct val="60000"/>
              <a:buFont typeface="Wingdings"/>
              <a:buChar char="l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5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Char char="l"/>
              <a:defRPr kumimoji="1" sz="190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/>
              <a:buNone/>
            </a:pPr>
            <a:r>
              <a:rPr lang="en-US" altLang="ja-JP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質問</a:t>
            </a:r>
            <a:r>
              <a:rPr lang="en-US" altLang="ja-JP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en-US" altLang="ja-JP" sz="36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6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en-US" altLang="ja-JP" sz="36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「プログラム</a:t>
            </a:r>
            <a:r>
              <a:rPr lang="ja-JP" altLang="en-US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」とは？</a:t>
            </a:r>
            <a:r>
              <a:rPr lang="en-US" altLang="ja-JP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en-US" altLang="ja-JP" b="1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「プログラム</a:t>
            </a:r>
            <a:r>
              <a:rPr lang="ja-JP" altLang="en-US" b="1" kern="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」と「コース」との</a:t>
            </a:r>
            <a:r>
              <a:rPr lang="ja-JP" altLang="en-US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違いは？</a:t>
            </a:r>
            <a:r>
              <a:rPr lang="en-US" altLang="ja-JP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en-US" altLang="ja-JP" sz="2800" b="1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en-US" altLang="ja-JP" sz="28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75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/>
        </p:nvSpPr>
        <p:spPr>
          <a:xfrm>
            <a:off x="179512" y="404664"/>
            <a:ext cx="8856984" cy="62646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"/>
              <a:buChar char="l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rgbClr val="C00000"/>
              </a:buClr>
              <a:buSzPct val="65000"/>
              <a:buFont typeface="Wingdings"/>
              <a:buChar char="l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rgbClr val="C00000"/>
              </a:buClr>
              <a:buSzPct val="60000"/>
              <a:buFont typeface="Wingdings"/>
              <a:buChar char="l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5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Char char="l"/>
              <a:defRPr kumimoji="1" sz="190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/>
              <a:buNone/>
            </a:pPr>
            <a:r>
              <a:rPr lang="en-US" altLang="ja-JP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プログラムとコースの例</a:t>
            </a:r>
            <a:r>
              <a:rPr lang="en-US" altLang="ja-JP" sz="36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en-US" altLang="ja-JP" sz="36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6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en-US" altLang="ja-JP" sz="36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Font typeface="Wingdings"/>
              <a:buNone/>
            </a:pPr>
            <a:endParaRPr lang="en-US" altLang="ja-JP" sz="2800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Font typeface="Wingdings"/>
              <a:buNone/>
            </a:pPr>
            <a:r>
              <a:rPr lang="ja-JP" altLang="en-US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</a:t>
            </a:r>
            <a:endParaRPr lang="en-US" altLang="ja-JP" sz="28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Font typeface="Wingdings"/>
              <a:buNone/>
            </a:pPr>
            <a:endParaRPr lang="en-US" altLang="ja-JP" sz="28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E:\研究活動\日本語教育学会\2017\PPT\2017_05_17\IMG_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34074"/>
            <a:ext cx="3096344" cy="506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研究活動\日本語教育学会\2017\PPT\2017_05_17\IMG_00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434075"/>
            <a:ext cx="5290233" cy="487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9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/>
        </p:nvSpPr>
        <p:spPr>
          <a:xfrm>
            <a:off x="467544" y="404664"/>
            <a:ext cx="835292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"/>
              <a:buChar char="l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rgbClr val="C00000"/>
              </a:buClr>
              <a:buSzPct val="65000"/>
              <a:buFont typeface="Wingdings"/>
              <a:buChar char="l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rgbClr val="C00000"/>
              </a:buClr>
              <a:buSzPct val="60000"/>
              <a:buFont typeface="Wingdings"/>
              <a:buChar char="l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5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Char char="l"/>
              <a:defRPr kumimoji="1" sz="190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/>
              <a:buNone/>
            </a:pPr>
            <a:r>
              <a:rPr lang="en-US" altLang="ja-JP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プログラムとは</a:t>
            </a:r>
            <a:r>
              <a:rPr lang="en-US" altLang="ja-JP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en-US" altLang="ja-JP" sz="36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6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36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6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6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</a:t>
            </a:r>
            <a:r>
              <a:rPr lang="ja-JP" altLang="en-US" sz="36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本パネルセッションにおける定義</a:t>
            </a:r>
            <a:r>
              <a:rPr lang="ja-JP" altLang="en-US" sz="36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＞</a:t>
            </a:r>
            <a:r>
              <a:rPr lang="en-US" altLang="ja-JP" sz="36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6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en-US" altLang="ja-JP" sz="36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6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組織や機関において展開されている</a:t>
            </a:r>
            <a:r>
              <a:rPr lang="en-US" altLang="ja-JP" sz="36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6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6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毎回の授業の一連のまとまりをコース、</a:t>
            </a:r>
            <a:r>
              <a:rPr lang="en-US" altLang="ja-JP" sz="36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6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6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複数のコースのまとまりを</a:t>
            </a:r>
            <a:r>
              <a:rPr lang="ja-JP" altLang="en-US" sz="36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プログラム</a:t>
            </a:r>
            <a:r>
              <a:rPr lang="en-US" altLang="ja-JP" sz="36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6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6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とする。</a:t>
            </a:r>
            <a:r>
              <a:rPr lang="en-US" altLang="ja-JP" sz="36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6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en-US" altLang="ja-JP" sz="2800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Font typeface="Wingdings"/>
              <a:buNone/>
            </a:pPr>
            <a:r>
              <a:rPr lang="ja-JP" altLang="en-US" sz="28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</a:t>
            </a:r>
            <a:endParaRPr lang="en-US" altLang="ja-JP" sz="28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Font typeface="Wingdings"/>
              <a:buNone/>
            </a:pPr>
            <a:endParaRPr lang="en-US" altLang="ja-JP" sz="28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039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/>
        </p:nvSpPr>
        <p:spPr>
          <a:xfrm>
            <a:off x="467544" y="548680"/>
            <a:ext cx="8424936" cy="56166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"/>
              <a:buChar char="l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rgbClr val="C00000"/>
              </a:buClr>
              <a:buSzPct val="65000"/>
              <a:buFont typeface="Wingdings"/>
              <a:buChar char="l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rgbClr val="C00000"/>
              </a:buClr>
              <a:buSzPct val="60000"/>
              <a:buFont typeface="Wingdings"/>
              <a:buChar char="l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5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Char char="l"/>
              <a:defRPr kumimoji="1" sz="190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/>
              <a:buNone/>
            </a:pPr>
            <a:r>
              <a:rPr lang="en-US" altLang="ja-JP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質問</a:t>
            </a:r>
            <a:r>
              <a:rPr lang="en-US" altLang="ja-JP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4000" b="1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Font typeface="Wingdings"/>
              <a:buNone/>
            </a:pPr>
            <a:r>
              <a:rPr lang="ja-JP" altLang="en-US" sz="12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2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Font typeface="Wingdings"/>
              <a:buNone/>
            </a:pPr>
            <a:endParaRPr lang="en-US" altLang="ja-JP" sz="1200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現在、所属先の日本語プログラムにおいて、どの</a:t>
            </a:r>
            <a:r>
              <a:rPr lang="ja-JP" altLang="en-US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ような問題がありますか。</a:t>
            </a:r>
            <a:endParaRPr lang="en-US" altLang="ja-JP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en-US" altLang="ja-JP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問題の原因は、どこ（誰）にあるでしょうか。</a:t>
            </a:r>
            <a:r>
              <a:rPr lang="en-US" altLang="ja-JP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en-US" altLang="ja-JP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問題解決のために、何をしていますか。</a:t>
            </a:r>
            <a:endParaRPr lang="en-US" altLang="ja-JP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 algn="ctr">
              <a:buNone/>
            </a:pPr>
            <a:endParaRPr lang="en-US" altLang="ja-JP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0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/>
        </p:nvSpPr>
        <p:spPr>
          <a:xfrm>
            <a:off x="179512" y="404664"/>
            <a:ext cx="8784976" cy="63367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"/>
              <a:buChar char="l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rgbClr val="C00000"/>
              </a:buClr>
              <a:buSzPct val="65000"/>
              <a:buFont typeface="Wingdings"/>
              <a:buChar char="l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rgbClr val="C00000"/>
              </a:buClr>
              <a:buSzPct val="60000"/>
              <a:buFont typeface="Wingdings"/>
              <a:buChar char="l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5000"/>
              <a:buFont typeface="Wingdings"/>
              <a:buChar char="l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Char char="l"/>
              <a:defRPr kumimoji="1" sz="190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l"/>
              <a:defRPr kumimoji="1" lang="ja-JP" altLang="en-US" sz="1600" smtClean="0">
                <a:solidFill>
                  <a:schemeClr val="accent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/>
              <a:buNone/>
            </a:pPr>
            <a:r>
              <a:rPr lang="en-US" altLang="ja-JP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教育現場での問題例</a:t>
            </a:r>
            <a:r>
              <a:rPr lang="en-US" altLang="ja-JP" sz="40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45720" indent="0">
              <a:buFont typeface="Wingdings"/>
              <a:buNone/>
            </a:pPr>
            <a:r>
              <a:rPr lang="ja-JP" altLang="en-US" sz="1200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200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28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</a:t>
            </a:r>
            <a:r>
              <a:rPr lang="ja-JP" altLang="en-US" sz="28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問題点＞</a:t>
            </a:r>
            <a:endParaRPr lang="en-US" altLang="ja-JP" sz="2800" b="1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複数</a:t>
            </a:r>
            <a:r>
              <a:rPr lang="ja-JP" altLang="ja-JP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の科目に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おいて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類似テーマ</a:t>
            </a:r>
            <a:r>
              <a:rPr lang="ja-JP" altLang="ja-JP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のレポート課題</a:t>
            </a:r>
            <a:r>
              <a:rPr lang="ja-JP" altLang="ja-JP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重複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しまった！</a:t>
            </a:r>
            <a:r>
              <a:rPr lang="en-US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2800" b="1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28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＜原因＞</a:t>
            </a:r>
            <a:endParaRPr lang="en-US" altLang="ja-JP" sz="2800" b="1" kern="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他科目</a:t>
            </a:r>
            <a:r>
              <a:rPr lang="ja-JP" altLang="ja-JP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の学習目標や学習内容に対する理解が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不十分</a:t>
            </a:r>
            <a:endParaRPr lang="en-US" altLang="ja-JP" sz="28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・科目間の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担当教員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による</a:t>
            </a:r>
            <a:r>
              <a:rPr lang="ja-JP" altLang="ja-JP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コミュニケーション</a:t>
            </a:r>
            <a:r>
              <a:rPr lang="ja-JP" altLang="en-US" sz="2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不足</a:t>
            </a:r>
            <a:r>
              <a:rPr lang="ja-JP" altLang="en-US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</a:t>
            </a:r>
            <a:endParaRPr lang="en-US" altLang="ja-JP" sz="2800" b="1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2800" b="1" kern="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28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＜解決策＞</a:t>
            </a:r>
            <a:r>
              <a:rPr lang="en-US" altLang="ja-JP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・事前の科目間での学習目標での確認</a:t>
            </a:r>
            <a:r>
              <a:rPr lang="en-US" altLang="ja-JP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800" b="1" kern="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・担当教員によるコースの進捗状況の把握</a:t>
            </a:r>
            <a:endParaRPr lang="en-US" altLang="ja-JP" sz="2800" b="1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kern="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126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Grace</Template>
  <TotalTime>1392</TotalTime>
  <Words>161</Words>
  <Application>Microsoft Office PowerPoint</Application>
  <PresentationFormat>画面に合わせる (4:3)</PresentationFormat>
  <Paragraphs>81</Paragraphs>
  <Slides>11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1" baseType="lpstr">
      <vt:lpstr>AR丸ゴシック体E</vt:lpstr>
      <vt:lpstr>HGｺﾞｼｯｸE</vt:lpstr>
      <vt:lpstr>ＭＳ Ｐゴシック</vt:lpstr>
      <vt:lpstr>ＭＳ ゴシック</vt:lpstr>
      <vt:lpstr>メイリオ</vt:lpstr>
      <vt:lpstr>Calibri</vt:lpstr>
      <vt:lpstr>Corbel</vt:lpstr>
      <vt:lpstr>Wingdings</vt:lpstr>
      <vt:lpstr>Wingdings 2</vt:lpstr>
      <vt:lpstr>みやび</vt:lpstr>
      <vt:lpstr>「日本語教育プログラム論」 　　　　　　構築に向けての提案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「日本語教育プログラム論」構築に向けての提案 </dc:title>
  <dc:creator>PC User</dc:creator>
  <cp:lastModifiedBy>systemmanager</cp:lastModifiedBy>
  <cp:revision>192</cp:revision>
  <cp:lastPrinted>2017-05-19T07:39:02Z</cp:lastPrinted>
  <dcterms:created xsi:type="dcterms:W3CDTF">2017-05-12T23:17:57Z</dcterms:created>
  <dcterms:modified xsi:type="dcterms:W3CDTF">2017-05-19T07:39:52Z</dcterms:modified>
</cp:coreProperties>
</file>